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87" r:id="rId2"/>
    <p:sldId id="316" r:id="rId3"/>
    <p:sldId id="308" r:id="rId4"/>
    <p:sldId id="328" r:id="rId5"/>
    <p:sldId id="335" r:id="rId6"/>
    <p:sldId id="334" r:id="rId7"/>
    <p:sldId id="336" r:id="rId8"/>
    <p:sldId id="337" r:id="rId9"/>
    <p:sldId id="338" r:id="rId10"/>
    <p:sldId id="312" r:id="rId11"/>
    <p:sldId id="314" r:id="rId12"/>
    <p:sldId id="319" r:id="rId13"/>
    <p:sldId id="318" r:id="rId14"/>
    <p:sldId id="315" r:id="rId15"/>
    <p:sldId id="321" r:id="rId16"/>
    <p:sldId id="322" r:id="rId17"/>
    <p:sldId id="324" r:id="rId18"/>
    <p:sldId id="325" r:id="rId19"/>
    <p:sldId id="326" r:id="rId20"/>
    <p:sldId id="339" r:id="rId21"/>
    <p:sldId id="329" r:id="rId22"/>
    <p:sldId id="330" r:id="rId23"/>
    <p:sldId id="331" r:id="rId24"/>
    <p:sldId id="332" r:id="rId25"/>
    <p:sldId id="286" r:id="rId26"/>
    <p:sldId id="333" r:id="rId27"/>
    <p:sldId id="340" r:id="rId28"/>
    <p:sldId id="341" r:id="rId29"/>
    <p:sldId id="342" r:id="rId30"/>
    <p:sldId id="343" r:id="rId31"/>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76B3"/>
    <a:srgbClr val="50B3D8"/>
    <a:srgbClr val="6B6B6B"/>
    <a:srgbClr val="7C7772"/>
    <a:srgbClr val="B5AEA7"/>
    <a:srgbClr val="000000"/>
    <a:srgbClr val="268B56"/>
    <a:srgbClr val="B6CB5D"/>
    <a:srgbClr val="39A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4"/>
  </p:normalViewPr>
  <p:slideViewPr>
    <p:cSldViewPr snapToGrid="0" snapToObjects="1">
      <p:cViewPr varScale="1">
        <p:scale>
          <a:sx n="120" d="100"/>
          <a:sy n="120" d="100"/>
        </p:scale>
        <p:origin x="102" y="654"/>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207DD-876B-114D-862D-B2D5AFA258DF}" type="datetimeFigureOut">
              <a:rPr lang="fr-FR" smtClean="0"/>
              <a:t>27/04/2022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F2BDA-EB5E-8649-B691-BD9BD59A692A}" type="slidenum">
              <a:rPr lang="fr-FR" smtClean="0"/>
              <a:t>‹N°›</a:t>
            </a:fld>
            <a:endParaRPr lang="fr-FR"/>
          </a:p>
        </p:txBody>
      </p:sp>
    </p:spTree>
    <p:extLst>
      <p:ext uri="{BB962C8B-B14F-4D97-AF65-F5344CB8AC3E}">
        <p14:creationId xmlns:p14="http://schemas.microsoft.com/office/powerpoint/2010/main" val="312441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8" name="Graphique 13">
            <a:extLst>
              <a:ext uri="{FF2B5EF4-FFF2-40B4-BE49-F238E27FC236}">
                <a16:creationId xmlns:a16="http://schemas.microsoft.com/office/drawing/2014/main" id="{22C1D5D1-A888-0445-83C6-D136BCD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3963" y="735013"/>
            <a:ext cx="1441339" cy="1773956"/>
          </a:xfrm>
          <a:prstGeom prst="rect">
            <a:avLst/>
          </a:prstGeom>
        </p:spPr>
      </p:pic>
      <p:sp>
        <p:nvSpPr>
          <p:cNvPr id="3" name="Picture Placeholder 2"/>
          <p:cNvSpPr>
            <a:spLocks noGrp="1" noChangeAspect="1"/>
          </p:cNvSpPr>
          <p:nvPr>
            <p:ph type="pic" idx="1"/>
          </p:nvPr>
        </p:nvSpPr>
        <p:spPr>
          <a:xfrm>
            <a:off x="1" y="2885768"/>
            <a:ext cx="9144000" cy="2257732"/>
          </a:xfrm>
          <a:gradFill flip="none" rotWithShape="1">
            <a:gsLst>
              <a:gs pos="100000">
                <a:schemeClr val="accent3"/>
              </a:gs>
              <a:gs pos="9000">
                <a:schemeClr val="accent4"/>
              </a:gs>
            </a:gsLst>
            <a:path path="circle">
              <a:fillToRect l="100000" t="100000"/>
            </a:path>
            <a:tileRect r="-100000" b="-100000"/>
          </a:gradFill>
        </p:spPr>
        <p:txBody>
          <a:bodyPr anchor="t">
            <a:normAutofit/>
          </a:bodyPr>
          <a:lstStyle>
            <a:lvl1pPr marL="0" indent="0">
              <a:buNone/>
              <a:defRPr sz="1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2" name="Title 1"/>
          <p:cNvSpPr>
            <a:spLocks noGrp="1"/>
          </p:cNvSpPr>
          <p:nvPr>
            <p:ph type="title"/>
          </p:nvPr>
        </p:nvSpPr>
        <p:spPr>
          <a:xfrm>
            <a:off x="0" y="3352771"/>
            <a:ext cx="9144001" cy="647730"/>
          </a:xfrm>
          <a:prstGeom prst="rect">
            <a:avLst/>
          </a:prstGeom>
        </p:spPr>
        <p:txBody>
          <a:bodyPr anchor="t">
            <a:normAutofit/>
          </a:bodyPr>
          <a:lstStyle>
            <a:lvl1pPr algn="ctr">
              <a:lnSpc>
                <a:spcPct val="100000"/>
              </a:lnSpc>
              <a:defRPr sz="2800" b="1" i="0" spc="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en-US" dirty="0"/>
          </a:p>
        </p:txBody>
      </p:sp>
      <p:sp>
        <p:nvSpPr>
          <p:cNvPr id="5" name="Title 1">
            <a:extLst>
              <a:ext uri="{FF2B5EF4-FFF2-40B4-BE49-F238E27FC236}">
                <a16:creationId xmlns:a16="http://schemas.microsoft.com/office/drawing/2014/main" id="{B2704223-C620-43AC-9FBB-9479954B5B97}"/>
              </a:ext>
            </a:extLst>
          </p:cNvPr>
          <p:cNvSpPr txBox="1">
            <a:spLocks/>
          </p:cNvSpPr>
          <p:nvPr userDrawn="1"/>
        </p:nvSpPr>
        <p:spPr>
          <a:xfrm>
            <a:off x="-2" y="4171935"/>
            <a:ext cx="9144001" cy="647730"/>
          </a:xfrm>
          <a:prstGeom prst="rect">
            <a:avLst/>
          </a:prstGeom>
        </p:spPr>
        <p:txBody>
          <a:bodyPr vert="horz" lIns="91440" tIns="45720" rIns="91440" bIns="45720" rtlCol="0" anchor="t">
            <a:normAutofit/>
          </a:bodyPr>
          <a:lstStyle>
            <a:lvl1pPr algn="ctr" defTabSz="685800" rtl="0" eaLnBrk="1" latinLnBrk="0" hangingPunct="1">
              <a:lnSpc>
                <a:spcPct val="100000"/>
              </a:lnSpc>
              <a:spcBef>
                <a:spcPct val="0"/>
              </a:spcBef>
              <a:buNone/>
              <a:defRPr sz="2400" b="1" i="0"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sz="1600" dirty="0"/>
              <a:t>Modifiez le style du sous-titre</a:t>
            </a:r>
            <a:endParaRPr lang="en-US" sz="1600" dirty="0"/>
          </a:p>
        </p:txBody>
      </p:sp>
    </p:spTree>
    <p:extLst>
      <p:ext uri="{BB962C8B-B14F-4D97-AF65-F5344CB8AC3E}">
        <p14:creationId xmlns:p14="http://schemas.microsoft.com/office/powerpoint/2010/main" val="108795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23963" y="735013"/>
            <a:ext cx="7308850" cy="720726"/>
          </a:xfrm>
          <a:prstGeom prst="rect">
            <a:avLst/>
          </a:prstGeom>
        </p:spPr>
        <p:txBody>
          <a:bodyPr anchor="t">
            <a:normAutofit/>
          </a:bodyPr>
          <a:lstStyle>
            <a:lvl1pPr>
              <a:defRPr sz="2200"/>
            </a:lvl1pPr>
          </a:lstStyle>
          <a:p>
            <a:r>
              <a:rPr lang="fr-FR"/>
              <a:t>Modifiez le style du titre</a:t>
            </a:r>
            <a:endParaRPr lang="en-US" dirty="0"/>
          </a:p>
        </p:txBody>
      </p:sp>
      <p:sp>
        <p:nvSpPr>
          <p:cNvPr id="3" name="Picture Placeholder 2"/>
          <p:cNvSpPr>
            <a:spLocks noGrp="1" noChangeAspect="1"/>
          </p:cNvSpPr>
          <p:nvPr>
            <p:ph type="pic" idx="1"/>
          </p:nvPr>
        </p:nvSpPr>
        <p:spPr>
          <a:xfrm>
            <a:off x="1" y="1779588"/>
            <a:ext cx="4572000" cy="2916237"/>
          </a:xfrm>
        </p:spPr>
        <p:txBody>
          <a:bodyPr anchor="t">
            <a:normAutofit/>
          </a:bodyPr>
          <a:lstStyle>
            <a:lvl1pPr marL="0" indent="0">
              <a:lnSpc>
                <a:spcPct val="100000"/>
              </a:lnSpc>
              <a:buNone/>
              <a:defRPr sz="1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824045" y="1779588"/>
            <a:ext cx="3206986" cy="2916237"/>
          </a:xfrm>
        </p:spPr>
        <p:txBody>
          <a:bodyPr>
            <a:normAutofit/>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pic>
        <p:nvPicPr>
          <p:cNvPr id="5" name="Graphique 4">
            <a:extLst>
              <a:ext uri="{FF2B5EF4-FFF2-40B4-BE49-F238E27FC236}">
                <a16:creationId xmlns:a16="http://schemas.microsoft.com/office/drawing/2014/main" id="{8628FCB1-BB5E-8942-A33A-BF7D52B9AE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8" name="Content Placeholder 2">
            <a:extLst>
              <a:ext uri="{FF2B5EF4-FFF2-40B4-BE49-F238E27FC236}">
                <a16:creationId xmlns:a16="http://schemas.microsoft.com/office/drawing/2014/main" id="{0EADD837-953A-E843-A0EA-0C6854D420D9}"/>
              </a:ext>
            </a:extLst>
          </p:cNvPr>
          <p:cNvSpPr>
            <a:spLocks noGrp="1"/>
          </p:cNvSpPr>
          <p:nvPr>
            <p:ph idx="10" hasCustomPrompt="1"/>
          </p:nvPr>
        </p:nvSpPr>
        <p:spPr>
          <a:xfrm>
            <a:off x="1223964" y="443146"/>
            <a:ext cx="5272530" cy="237994"/>
          </a:xfrm>
        </p:spPr>
        <p:txBody>
          <a:bodyPr>
            <a:normAutofit/>
          </a:bodyPr>
          <a:lstStyle>
            <a:lvl1pPr marL="0" indent="0">
              <a:buNone/>
              <a:defRPr sz="600" spc="600"/>
            </a:lvl1pPr>
          </a:lstStyle>
          <a:p>
            <a:pPr lvl="0"/>
            <a:r>
              <a:rPr lang="fr-FR" dirty="0"/>
              <a:t>TITRE OPTIONNEL</a:t>
            </a:r>
            <a:endParaRPr lang="en-US" dirty="0"/>
          </a:p>
        </p:txBody>
      </p:sp>
    </p:spTree>
    <p:extLst>
      <p:ext uri="{BB962C8B-B14F-4D97-AF65-F5344CB8AC3E}">
        <p14:creationId xmlns:p14="http://schemas.microsoft.com/office/powerpoint/2010/main" val="265049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ergue couleur avec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AC7518-7145-6944-9CF3-76DBB1FBBFE8}"/>
              </a:ext>
            </a:extLst>
          </p:cNvPr>
          <p:cNvSpPr>
            <a:spLocks noGrp="1"/>
          </p:cNvSpPr>
          <p:nvPr>
            <p:ph type="title"/>
          </p:nvPr>
        </p:nvSpPr>
        <p:spPr>
          <a:xfrm>
            <a:off x="1223963" y="735012"/>
            <a:ext cx="7291387" cy="720725"/>
          </a:xfrm>
          <a:prstGeom prst="rect">
            <a:avLst/>
          </a:prstGeom>
        </p:spPr>
        <p:txBody>
          <a:bodyPr/>
          <a:lstStyle/>
          <a:p>
            <a:r>
              <a:rPr lang="fr-FR"/>
              <a:t>Modifiez le style du titre</a:t>
            </a:r>
            <a:endParaRPr lang="fr-FR" dirty="0"/>
          </a:p>
        </p:txBody>
      </p:sp>
      <p:pic>
        <p:nvPicPr>
          <p:cNvPr id="3" name="Graphique 2">
            <a:extLst>
              <a:ext uri="{FF2B5EF4-FFF2-40B4-BE49-F238E27FC236}">
                <a16:creationId xmlns:a16="http://schemas.microsoft.com/office/drawing/2014/main" id="{AF92DC14-A0B7-B849-A3CD-F07B951D8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7" name="Content Placeholder 2">
            <a:extLst>
              <a:ext uri="{FF2B5EF4-FFF2-40B4-BE49-F238E27FC236}">
                <a16:creationId xmlns:a16="http://schemas.microsoft.com/office/drawing/2014/main" id="{03803B9B-346D-074C-83A5-56BBF5851E06}"/>
              </a:ext>
            </a:extLst>
          </p:cNvPr>
          <p:cNvSpPr>
            <a:spLocks noGrp="1"/>
          </p:cNvSpPr>
          <p:nvPr>
            <p:ph idx="10" hasCustomPrompt="1"/>
          </p:nvPr>
        </p:nvSpPr>
        <p:spPr>
          <a:xfrm>
            <a:off x="1223964" y="443146"/>
            <a:ext cx="5272530" cy="237994"/>
          </a:xfrm>
        </p:spPr>
        <p:txBody>
          <a:bodyPr>
            <a:normAutofit/>
          </a:bodyPr>
          <a:lstStyle>
            <a:lvl1pPr marL="0" indent="0">
              <a:buNone/>
              <a:defRPr sz="600" spc="600"/>
            </a:lvl1pPr>
          </a:lstStyle>
          <a:p>
            <a:pPr lvl="0"/>
            <a:r>
              <a:rPr lang="fr-FR" dirty="0"/>
              <a:t>TITRE OPTIONNEL</a:t>
            </a:r>
            <a:endParaRPr lang="en-US" dirty="0"/>
          </a:p>
        </p:txBody>
      </p:sp>
      <p:sp>
        <p:nvSpPr>
          <p:cNvPr id="10" name="Text Placeholder 3">
            <a:extLst>
              <a:ext uri="{FF2B5EF4-FFF2-40B4-BE49-F238E27FC236}">
                <a16:creationId xmlns:a16="http://schemas.microsoft.com/office/drawing/2014/main" id="{E40B40E7-62C4-7141-8260-136976C127B4}"/>
              </a:ext>
            </a:extLst>
          </p:cNvPr>
          <p:cNvSpPr>
            <a:spLocks noGrp="1"/>
          </p:cNvSpPr>
          <p:nvPr>
            <p:ph type="body" sz="half" idx="2"/>
          </p:nvPr>
        </p:nvSpPr>
        <p:spPr>
          <a:xfrm>
            <a:off x="4825042" y="1779588"/>
            <a:ext cx="3707771" cy="2916237"/>
          </a:xfrm>
        </p:spPr>
        <p:txBody>
          <a:bodyPr>
            <a:normAutofit/>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16" name="Content Placeholder 3">
            <a:extLst>
              <a:ext uri="{FF2B5EF4-FFF2-40B4-BE49-F238E27FC236}">
                <a16:creationId xmlns:a16="http://schemas.microsoft.com/office/drawing/2014/main" id="{6233605A-9940-3B4A-BD8E-DE9A5C863D18}"/>
              </a:ext>
            </a:extLst>
          </p:cNvPr>
          <p:cNvSpPr>
            <a:spLocks noGrp="1"/>
          </p:cNvSpPr>
          <p:nvPr>
            <p:ph sz="half" idx="11"/>
          </p:nvPr>
        </p:nvSpPr>
        <p:spPr>
          <a:xfrm>
            <a:off x="1223962" y="1779588"/>
            <a:ext cx="3348037" cy="2916237"/>
          </a:xfrm>
        </p:spPr>
        <p:txBody>
          <a:bodyPr>
            <a:noAutofit/>
          </a:bodyPr>
          <a:lstStyle>
            <a:lvl1pPr marL="0" indent="0" algn="r">
              <a:lnSpc>
                <a:spcPct val="100000"/>
              </a:lnSpc>
              <a:buNone/>
              <a:defRPr sz="2000" b="1" i="0">
                <a:gradFill>
                  <a:gsLst>
                    <a:gs pos="0">
                      <a:srgbClr val="50B3D8"/>
                    </a:gs>
                    <a:gs pos="100000">
                      <a:srgbClr val="0076B3"/>
                    </a:gs>
                  </a:gsLst>
                  <a:path path="circle">
                    <a:fillToRect l="100000" t="100000"/>
                  </a:path>
                </a:gradFill>
                <a:latin typeface="Verdana" panose="020B0604030504040204" pitchFamily="34" charset="0"/>
                <a:ea typeface="Verdana" panose="020B0604030504040204" pitchFamily="34" charset="0"/>
                <a:cs typeface="Verdana" panose="020B060403050404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833462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rgue couleur">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40B40E7-62C4-7141-8260-136976C127B4}"/>
              </a:ext>
            </a:extLst>
          </p:cNvPr>
          <p:cNvSpPr>
            <a:spLocks noGrp="1"/>
          </p:cNvSpPr>
          <p:nvPr>
            <p:ph type="body" sz="half" idx="2"/>
          </p:nvPr>
        </p:nvSpPr>
        <p:spPr>
          <a:xfrm>
            <a:off x="4825042" y="1455738"/>
            <a:ext cx="3707771" cy="2916237"/>
          </a:xfrm>
        </p:spPr>
        <p:txBody>
          <a:bodyPr>
            <a:normAutofit/>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16" name="Content Placeholder 3">
            <a:extLst>
              <a:ext uri="{FF2B5EF4-FFF2-40B4-BE49-F238E27FC236}">
                <a16:creationId xmlns:a16="http://schemas.microsoft.com/office/drawing/2014/main" id="{6233605A-9940-3B4A-BD8E-DE9A5C863D18}"/>
              </a:ext>
            </a:extLst>
          </p:cNvPr>
          <p:cNvSpPr>
            <a:spLocks noGrp="1"/>
          </p:cNvSpPr>
          <p:nvPr>
            <p:ph sz="half" idx="11"/>
          </p:nvPr>
        </p:nvSpPr>
        <p:spPr>
          <a:xfrm>
            <a:off x="1223962" y="1455738"/>
            <a:ext cx="3348037" cy="2916237"/>
          </a:xfrm>
        </p:spPr>
        <p:txBody>
          <a:bodyPr>
            <a:noAutofit/>
          </a:bodyPr>
          <a:lstStyle>
            <a:lvl1pPr marL="0" indent="0" algn="r">
              <a:lnSpc>
                <a:spcPct val="100000"/>
              </a:lnSpc>
              <a:buNone/>
              <a:defRPr sz="2000" b="1" i="0">
                <a:gradFill>
                  <a:gsLst>
                    <a:gs pos="0">
                      <a:srgbClr val="50B3D8"/>
                    </a:gs>
                    <a:gs pos="100000">
                      <a:srgbClr val="0076B3"/>
                    </a:gs>
                  </a:gsLst>
                  <a:path path="circle">
                    <a:fillToRect l="100000" t="100000"/>
                  </a:path>
                </a:gradFill>
                <a:latin typeface="Verdana" panose="020B0604030504040204" pitchFamily="34" charset="0"/>
                <a:ea typeface="Verdana" panose="020B0604030504040204" pitchFamily="34" charset="0"/>
                <a:cs typeface="Verdana" panose="020B060403050404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399236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aller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AC7518-7145-6944-9CF3-76DBB1FBBFE8}"/>
              </a:ext>
            </a:extLst>
          </p:cNvPr>
          <p:cNvSpPr>
            <a:spLocks noGrp="1"/>
          </p:cNvSpPr>
          <p:nvPr>
            <p:ph type="title"/>
          </p:nvPr>
        </p:nvSpPr>
        <p:spPr>
          <a:xfrm>
            <a:off x="1223963" y="735012"/>
            <a:ext cx="7291387" cy="720725"/>
          </a:xfrm>
          <a:prstGeom prst="rect">
            <a:avLst/>
          </a:prstGeom>
        </p:spPr>
        <p:txBody>
          <a:bodyPr/>
          <a:lstStyle/>
          <a:p>
            <a:r>
              <a:rPr lang="fr-FR"/>
              <a:t>Modifiez le style du titre</a:t>
            </a:r>
            <a:endParaRPr lang="fr-FR" dirty="0"/>
          </a:p>
        </p:txBody>
      </p:sp>
      <p:pic>
        <p:nvPicPr>
          <p:cNvPr id="3" name="Graphique 2">
            <a:extLst>
              <a:ext uri="{FF2B5EF4-FFF2-40B4-BE49-F238E27FC236}">
                <a16:creationId xmlns:a16="http://schemas.microsoft.com/office/drawing/2014/main" id="{AF92DC14-A0B7-B849-A3CD-F07B951D8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7" name="Content Placeholder 2">
            <a:extLst>
              <a:ext uri="{FF2B5EF4-FFF2-40B4-BE49-F238E27FC236}">
                <a16:creationId xmlns:a16="http://schemas.microsoft.com/office/drawing/2014/main" id="{03803B9B-346D-074C-83A5-56BBF5851E06}"/>
              </a:ext>
            </a:extLst>
          </p:cNvPr>
          <p:cNvSpPr>
            <a:spLocks noGrp="1"/>
          </p:cNvSpPr>
          <p:nvPr>
            <p:ph idx="10" hasCustomPrompt="1"/>
          </p:nvPr>
        </p:nvSpPr>
        <p:spPr>
          <a:xfrm>
            <a:off x="1223964" y="443146"/>
            <a:ext cx="5272530" cy="237994"/>
          </a:xfrm>
        </p:spPr>
        <p:txBody>
          <a:bodyPr>
            <a:normAutofit/>
          </a:bodyPr>
          <a:lstStyle>
            <a:lvl1pPr marL="0" indent="0">
              <a:buNone/>
              <a:defRPr sz="600" spc="600"/>
            </a:lvl1pPr>
          </a:lstStyle>
          <a:p>
            <a:pPr lvl="0"/>
            <a:r>
              <a:rPr lang="fr-FR" dirty="0"/>
              <a:t>TITRE OPTIONNEL</a:t>
            </a:r>
            <a:endParaRPr lang="en-US" dirty="0"/>
          </a:p>
        </p:txBody>
      </p:sp>
      <p:sp>
        <p:nvSpPr>
          <p:cNvPr id="5" name="Picture Placeholder 2">
            <a:extLst>
              <a:ext uri="{FF2B5EF4-FFF2-40B4-BE49-F238E27FC236}">
                <a16:creationId xmlns:a16="http://schemas.microsoft.com/office/drawing/2014/main" id="{5E86E715-9792-8B41-ACED-5FFF17ECD872}"/>
              </a:ext>
            </a:extLst>
          </p:cNvPr>
          <p:cNvSpPr>
            <a:spLocks noGrp="1" noChangeAspect="1"/>
          </p:cNvSpPr>
          <p:nvPr>
            <p:ph type="pic" idx="1"/>
          </p:nvPr>
        </p:nvSpPr>
        <p:spPr>
          <a:xfrm>
            <a:off x="4571999" y="1779588"/>
            <a:ext cx="4572001" cy="2916237"/>
          </a:xfrm>
        </p:spPr>
        <p:txBody>
          <a:bodyPr anchor="t">
            <a:normAutofit/>
          </a:bodyPr>
          <a:lstStyle>
            <a:lvl1pPr marL="0" indent="0">
              <a:buNone/>
              <a:defRPr sz="1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6" name="Picture Placeholder 2">
            <a:extLst>
              <a:ext uri="{FF2B5EF4-FFF2-40B4-BE49-F238E27FC236}">
                <a16:creationId xmlns:a16="http://schemas.microsoft.com/office/drawing/2014/main" id="{B477F4E8-FBA6-7B40-8629-28FAFD534862}"/>
              </a:ext>
            </a:extLst>
          </p:cNvPr>
          <p:cNvSpPr>
            <a:spLocks noGrp="1" noChangeAspect="1"/>
          </p:cNvSpPr>
          <p:nvPr>
            <p:ph type="pic" idx="11"/>
          </p:nvPr>
        </p:nvSpPr>
        <p:spPr>
          <a:xfrm>
            <a:off x="1223963" y="1779589"/>
            <a:ext cx="3278925" cy="1458026"/>
          </a:xfrm>
        </p:spPr>
        <p:txBody>
          <a:bodyPr anchor="t">
            <a:normAutofit/>
          </a:bodyPr>
          <a:lstStyle>
            <a:lvl1pPr marL="0" indent="0">
              <a:buNone/>
              <a:defRPr sz="1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8" name="Picture Placeholder 2">
            <a:extLst>
              <a:ext uri="{FF2B5EF4-FFF2-40B4-BE49-F238E27FC236}">
                <a16:creationId xmlns:a16="http://schemas.microsoft.com/office/drawing/2014/main" id="{A00A5A24-38B6-364F-86B4-2F61CDD13B51}"/>
              </a:ext>
            </a:extLst>
          </p:cNvPr>
          <p:cNvSpPr>
            <a:spLocks noGrp="1" noChangeAspect="1"/>
          </p:cNvSpPr>
          <p:nvPr>
            <p:ph type="pic" idx="12"/>
          </p:nvPr>
        </p:nvSpPr>
        <p:spPr>
          <a:xfrm>
            <a:off x="1223963" y="3301409"/>
            <a:ext cx="3278925" cy="1398182"/>
          </a:xfrm>
        </p:spPr>
        <p:txBody>
          <a:bodyPr anchor="t">
            <a:normAutofit/>
          </a:bodyPr>
          <a:lstStyle>
            <a:lvl1pPr marL="0" indent="0">
              <a:buNone/>
              <a:defRPr sz="1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Tree>
    <p:extLst>
      <p:ext uri="{BB962C8B-B14F-4D97-AF65-F5344CB8AC3E}">
        <p14:creationId xmlns:p14="http://schemas.microsoft.com/office/powerpoint/2010/main" val="3944478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0E9E38-DDEA-2948-A4D5-A621A0D68145}"/>
              </a:ext>
            </a:extLst>
          </p:cNvPr>
          <p:cNvSpPr/>
          <p:nvPr userDrawn="1"/>
        </p:nvSpPr>
        <p:spPr>
          <a:xfrm>
            <a:off x="0" y="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598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D561ABB-569F-F549-9F8D-66C07F78CEF8}"/>
              </a:ext>
            </a:extLst>
          </p:cNvPr>
          <p:cNvSpPr>
            <a:spLocks noGrp="1" noChangeAspect="1"/>
          </p:cNvSpPr>
          <p:nvPr>
            <p:ph type="pic" idx="10"/>
          </p:nvPr>
        </p:nvSpPr>
        <p:spPr>
          <a:xfrm>
            <a:off x="-1" y="-2381"/>
            <a:ext cx="4572001" cy="5145881"/>
          </a:xfrm>
          <a:gradFill>
            <a:gsLst>
              <a:gs pos="100000">
                <a:schemeClr val="accent3"/>
              </a:gs>
              <a:gs pos="9000">
                <a:schemeClr val="accent4"/>
              </a:gs>
            </a:gsLst>
            <a:path path="circle">
              <a:fillToRect l="100000" t="100000"/>
            </a:path>
          </a:gradFill>
        </p:spPr>
        <p:txBody>
          <a:bodyPr anchor="t">
            <a:normAutofit/>
          </a:bodyPr>
          <a:lstStyle>
            <a:lvl1pPr marL="0" indent="0" algn="l">
              <a:buNone/>
              <a:defRPr sz="1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itre 1">
            <a:extLst>
              <a:ext uri="{FF2B5EF4-FFF2-40B4-BE49-F238E27FC236}">
                <a16:creationId xmlns:a16="http://schemas.microsoft.com/office/drawing/2014/main" id="{F7055370-ABC1-584B-B2AE-D628F42B82B3}"/>
              </a:ext>
            </a:extLst>
          </p:cNvPr>
          <p:cNvSpPr>
            <a:spLocks noGrp="1"/>
          </p:cNvSpPr>
          <p:nvPr>
            <p:ph type="title" hasCustomPrompt="1"/>
          </p:nvPr>
        </p:nvSpPr>
        <p:spPr>
          <a:xfrm>
            <a:off x="5651584" y="2231740"/>
            <a:ext cx="2881229" cy="2303046"/>
          </a:xfrm>
        </p:spPr>
        <p:txBody>
          <a:bodyPr/>
          <a:lstStyle/>
          <a:p>
            <a:r>
              <a:rPr lang="fr-FR" dirty="0"/>
              <a:t>Modifiez le style du titre </a:t>
            </a:r>
          </a:p>
        </p:txBody>
      </p:sp>
      <p:pic>
        <p:nvPicPr>
          <p:cNvPr id="5" name="Graphique 4">
            <a:extLst>
              <a:ext uri="{FF2B5EF4-FFF2-40B4-BE49-F238E27FC236}">
                <a16:creationId xmlns:a16="http://schemas.microsoft.com/office/drawing/2014/main" id="{A99D135E-BBAE-5E43-9669-7FDD9C566E6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23194" y="2353656"/>
            <a:ext cx="221541" cy="237364"/>
          </a:xfrm>
          <a:prstGeom prst="rect">
            <a:avLst/>
          </a:prstGeom>
        </p:spPr>
      </p:pic>
    </p:spTree>
    <p:extLst>
      <p:ext uri="{BB962C8B-B14F-4D97-AF65-F5344CB8AC3E}">
        <p14:creationId xmlns:p14="http://schemas.microsoft.com/office/powerpoint/2010/main" val="124928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223963" y="740016"/>
            <a:ext cx="7306798" cy="715721"/>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lnSpc>
                <a:spcPct val="100000"/>
              </a:lnSpc>
              <a:defRPr/>
            </a:lvl1pPr>
            <a:lvl2pPr marL="628650" indent="-285750">
              <a:buFont typeface="Arial" panose="020B0604020202020204" pitchFamily="34" charset="0"/>
              <a:buChar char="•"/>
              <a:defRPr sz="16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fr-FR" dirty="0"/>
              <a:t>Cliquez pour modifier les styles du texte du masque</a:t>
            </a:r>
          </a:p>
          <a:p>
            <a:pPr lvl="1"/>
            <a:r>
              <a:rPr lang="fr-FR" dirty="0"/>
              <a:t>Arial 16</a:t>
            </a:r>
          </a:p>
          <a:p>
            <a:pPr lvl="2"/>
            <a:r>
              <a:rPr lang="fr-FR" dirty="0">
                <a:latin typeface="Arial" panose="020B0604020202020204" pitchFamily="34" charset="0"/>
                <a:cs typeface="Arial" panose="020B0604020202020204" pitchFamily="34" charset="0"/>
              </a:rPr>
              <a:t>Arial 12</a:t>
            </a:r>
            <a:endParaRPr lang="fr-FR" dirty="0"/>
          </a:p>
        </p:txBody>
      </p:sp>
      <p:pic>
        <p:nvPicPr>
          <p:cNvPr id="4" name="Graphique 3">
            <a:extLst>
              <a:ext uri="{FF2B5EF4-FFF2-40B4-BE49-F238E27FC236}">
                <a16:creationId xmlns:a16="http://schemas.microsoft.com/office/drawing/2014/main" id="{6CB22531-5A83-BD4B-B6A9-D036565F63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14" name="Content Placeholder 2">
            <a:extLst>
              <a:ext uri="{FF2B5EF4-FFF2-40B4-BE49-F238E27FC236}">
                <a16:creationId xmlns:a16="http://schemas.microsoft.com/office/drawing/2014/main" id="{F7F2622C-C37E-794A-B770-105B8851E0AC}"/>
              </a:ext>
            </a:extLst>
          </p:cNvPr>
          <p:cNvSpPr>
            <a:spLocks noGrp="1"/>
          </p:cNvSpPr>
          <p:nvPr>
            <p:ph idx="10" hasCustomPrompt="1"/>
          </p:nvPr>
        </p:nvSpPr>
        <p:spPr>
          <a:xfrm>
            <a:off x="1223964" y="443146"/>
            <a:ext cx="5272530" cy="237994"/>
          </a:xfrm>
        </p:spPr>
        <p:txBody>
          <a:bodyPr>
            <a:normAutofit/>
          </a:bodyPr>
          <a:lstStyle>
            <a:lvl1pPr marL="0" indent="0">
              <a:buNone/>
              <a:defRPr sz="600" spc="600"/>
            </a:lvl1pPr>
          </a:lstStyle>
          <a:p>
            <a:pPr lvl="0"/>
            <a:r>
              <a:rPr lang="fr-FR" dirty="0"/>
              <a:t>TITRE OPTIONNEL</a:t>
            </a:r>
            <a:endParaRPr lang="en-US" dirty="0"/>
          </a:p>
        </p:txBody>
      </p:sp>
    </p:spTree>
    <p:extLst>
      <p:ext uri="{BB962C8B-B14F-4D97-AF65-F5344CB8AC3E}">
        <p14:creationId xmlns:p14="http://schemas.microsoft.com/office/powerpoint/2010/main" val="303427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3962" y="735013"/>
            <a:ext cx="7308851" cy="720726"/>
          </a:xfrm>
          <a:prstGeom prst="rect">
            <a:avLst/>
          </a:prstGeom>
        </p:spPr>
        <p:txBody>
          <a:bodyPr anchor="t">
            <a:normAutofit/>
          </a:bodyPr>
          <a:lstStyle>
            <a:lvl1pPr>
              <a:lnSpc>
                <a:spcPct val="100000"/>
              </a:lnSpc>
              <a:defRPr sz="2200"/>
            </a:lvl1pPr>
          </a:lstStyle>
          <a:p>
            <a:r>
              <a:rPr lang="fr-FR"/>
              <a:t>Modifiez le style du titre</a:t>
            </a:r>
            <a:endParaRPr lang="en-US" dirty="0"/>
          </a:p>
        </p:txBody>
      </p:sp>
      <p:sp>
        <p:nvSpPr>
          <p:cNvPr id="3" name="Text Placeholder 2"/>
          <p:cNvSpPr>
            <a:spLocks noGrp="1"/>
          </p:cNvSpPr>
          <p:nvPr>
            <p:ph type="body" idx="1"/>
          </p:nvPr>
        </p:nvSpPr>
        <p:spPr>
          <a:xfrm>
            <a:off x="1223961" y="1779587"/>
            <a:ext cx="7308851" cy="2916237"/>
          </a:xfrm>
        </p:spPr>
        <p:txBody>
          <a:bodyPr>
            <a:noAutofit/>
          </a:bodyPr>
          <a:lstStyle>
            <a:lvl1pPr marL="0" indent="0">
              <a:lnSpc>
                <a:spcPct val="100000"/>
              </a:lnSpc>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pic>
        <p:nvPicPr>
          <p:cNvPr id="4" name="Graphique 3">
            <a:extLst>
              <a:ext uri="{FF2B5EF4-FFF2-40B4-BE49-F238E27FC236}">
                <a16:creationId xmlns:a16="http://schemas.microsoft.com/office/drawing/2014/main" id="{248F0A98-85BD-AC46-9EE9-8C6670BCEE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11" name="Content Placeholder 2">
            <a:extLst>
              <a:ext uri="{FF2B5EF4-FFF2-40B4-BE49-F238E27FC236}">
                <a16:creationId xmlns:a16="http://schemas.microsoft.com/office/drawing/2014/main" id="{AF5436DF-1FD0-8B42-8D18-503DFF365130}"/>
              </a:ext>
            </a:extLst>
          </p:cNvPr>
          <p:cNvSpPr>
            <a:spLocks noGrp="1"/>
          </p:cNvSpPr>
          <p:nvPr>
            <p:ph idx="10" hasCustomPrompt="1"/>
          </p:nvPr>
        </p:nvSpPr>
        <p:spPr>
          <a:xfrm>
            <a:off x="1223964" y="443146"/>
            <a:ext cx="5272530" cy="237994"/>
          </a:xfrm>
        </p:spPr>
        <p:txBody>
          <a:bodyPr>
            <a:normAutofit/>
          </a:bodyPr>
          <a:lstStyle>
            <a:lvl1pPr marL="0" indent="0">
              <a:buNone/>
              <a:defRPr sz="600" spc="600"/>
            </a:lvl1pPr>
          </a:lstStyle>
          <a:p>
            <a:pPr lvl="0"/>
            <a:r>
              <a:rPr lang="fr-FR" dirty="0"/>
              <a:t>TITRE OPTIONNEL</a:t>
            </a:r>
            <a:endParaRPr lang="en-US" dirty="0"/>
          </a:p>
        </p:txBody>
      </p:sp>
    </p:spTree>
    <p:extLst>
      <p:ext uri="{BB962C8B-B14F-4D97-AF65-F5344CB8AC3E}">
        <p14:creationId xmlns:p14="http://schemas.microsoft.com/office/powerpoint/2010/main" val="230330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223963" y="740016"/>
            <a:ext cx="7306798" cy="715721"/>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1223962" y="1779587"/>
            <a:ext cx="3290887" cy="2853135"/>
          </a:xfrm>
        </p:spPr>
        <p:txBody>
          <a:bodyPr/>
          <a:lstStyle>
            <a:lvl1pPr>
              <a:defRPr/>
            </a:lvl1pPr>
            <a:lvl2pPr marL="342900" indent="0">
              <a:buNone/>
              <a:defRPr/>
            </a:lvl2pPr>
          </a:lstStyle>
          <a:p>
            <a:pPr lvl="0"/>
            <a:r>
              <a:rPr lang="fr-FR"/>
              <a:t>Cliquez pour modifier les styles du texte du masque</a:t>
            </a:r>
          </a:p>
        </p:txBody>
      </p:sp>
      <p:sp>
        <p:nvSpPr>
          <p:cNvPr id="4" name="Content Placeholder 3"/>
          <p:cNvSpPr>
            <a:spLocks noGrp="1"/>
          </p:cNvSpPr>
          <p:nvPr>
            <p:ph sz="half" idx="2"/>
          </p:nvPr>
        </p:nvSpPr>
        <p:spPr>
          <a:xfrm>
            <a:off x="4629149" y="1779587"/>
            <a:ext cx="3903663" cy="2853136"/>
          </a:xfrm>
        </p:spPr>
        <p:txBody>
          <a:bodyPr/>
          <a:lstStyle/>
          <a:p>
            <a:pPr lvl="0"/>
            <a:r>
              <a:rPr lang="fr-FR"/>
              <a:t>Cliquez pour modifier les styles du texte du masque</a:t>
            </a:r>
          </a:p>
        </p:txBody>
      </p:sp>
      <p:pic>
        <p:nvPicPr>
          <p:cNvPr id="5" name="Graphique 4">
            <a:extLst>
              <a:ext uri="{FF2B5EF4-FFF2-40B4-BE49-F238E27FC236}">
                <a16:creationId xmlns:a16="http://schemas.microsoft.com/office/drawing/2014/main" id="{F9EB151A-AD34-6A44-8A84-46F6DD6B43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11" name="Content Placeholder 2">
            <a:extLst>
              <a:ext uri="{FF2B5EF4-FFF2-40B4-BE49-F238E27FC236}">
                <a16:creationId xmlns:a16="http://schemas.microsoft.com/office/drawing/2014/main" id="{A3FD716F-F06A-0440-B8D1-3D378DB5E4CB}"/>
              </a:ext>
            </a:extLst>
          </p:cNvPr>
          <p:cNvSpPr>
            <a:spLocks noGrp="1"/>
          </p:cNvSpPr>
          <p:nvPr>
            <p:ph idx="10" hasCustomPrompt="1"/>
          </p:nvPr>
        </p:nvSpPr>
        <p:spPr>
          <a:xfrm>
            <a:off x="1223964" y="443146"/>
            <a:ext cx="5272530" cy="237994"/>
          </a:xfrm>
        </p:spPr>
        <p:txBody>
          <a:bodyPr>
            <a:normAutofit/>
          </a:bodyPr>
          <a:lstStyle>
            <a:lvl1pPr marL="0" indent="0">
              <a:buNone/>
              <a:defRPr sz="600" spc="600"/>
            </a:lvl1pPr>
          </a:lstStyle>
          <a:p>
            <a:pPr lvl="0"/>
            <a:r>
              <a:rPr lang="fr-FR" dirty="0"/>
              <a:t>TITRE OPTIONNEL</a:t>
            </a:r>
            <a:endParaRPr lang="en-US" dirty="0"/>
          </a:p>
        </p:txBody>
      </p:sp>
    </p:spTree>
    <p:extLst>
      <p:ext uri="{BB962C8B-B14F-4D97-AF65-F5344CB8AC3E}">
        <p14:creationId xmlns:p14="http://schemas.microsoft.com/office/powerpoint/2010/main" val="253812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23963" y="735012"/>
            <a:ext cx="7308850" cy="720725"/>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1223963" y="1779588"/>
            <a:ext cx="3517138" cy="1143410"/>
          </a:xfrm>
        </p:spPr>
        <p:txBody>
          <a:bodyPr anchor="t">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hasCustomPrompt="1"/>
          </p:nvPr>
        </p:nvSpPr>
        <p:spPr>
          <a:xfrm>
            <a:off x="1223962" y="3133618"/>
            <a:ext cx="3517138" cy="1562207"/>
          </a:xfrm>
        </p:spPr>
        <p:txBody>
          <a:bodyPr>
            <a:noAutofit/>
          </a:bodyPr>
          <a:lstStyle>
            <a:lvl1pPr>
              <a:lnSpc>
                <a:spcPct val="100000"/>
              </a:lnSpc>
              <a:defRPr sz="1300"/>
            </a:lvl1pPr>
            <a:lvl2pPr marL="514350" indent="-171450">
              <a:buFont typeface="Arial" panose="020B0604020202020204" pitchFamily="34" charset="0"/>
              <a:buChar char="•"/>
              <a:defRPr sz="1100">
                <a:latin typeface="Arial" panose="020B0604020202020204" pitchFamily="34" charset="0"/>
                <a:cs typeface="Arial" panose="020B0604020202020204" pitchFamily="34" charset="0"/>
              </a:defRPr>
            </a:lvl2pPr>
            <a:lvl3pPr>
              <a:defRPr sz="900">
                <a:latin typeface="Arial" panose="020B0604020202020204" pitchFamily="34" charset="0"/>
                <a:cs typeface="Arial" panose="020B0604020202020204" pitchFamily="34" charset="0"/>
              </a:defRPr>
            </a:lvl3pPr>
          </a:lstStyle>
          <a:p>
            <a:pPr lvl="0"/>
            <a:r>
              <a:rPr lang="fr-FR" dirty="0"/>
              <a:t>Modifier les styles du texte du masque</a:t>
            </a:r>
          </a:p>
          <a:p>
            <a:pPr lvl="1"/>
            <a:r>
              <a:rPr lang="fr-FR" dirty="0"/>
              <a:t>Deuxième niveau</a:t>
            </a:r>
          </a:p>
          <a:p>
            <a:pPr lvl="2"/>
            <a:r>
              <a:rPr lang="fr-FR" dirty="0"/>
              <a:t>Troisième niveau</a:t>
            </a:r>
          </a:p>
        </p:txBody>
      </p:sp>
      <p:sp>
        <p:nvSpPr>
          <p:cNvPr id="5" name="Text Placeholder 4"/>
          <p:cNvSpPr>
            <a:spLocks noGrp="1"/>
          </p:cNvSpPr>
          <p:nvPr>
            <p:ph type="body" sz="quarter" idx="3"/>
          </p:nvPr>
        </p:nvSpPr>
        <p:spPr>
          <a:xfrm>
            <a:off x="4999403" y="1779588"/>
            <a:ext cx="3517138" cy="1143410"/>
          </a:xfrm>
        </p:spPr>
        <p:txBody>
          <a:bodyPr anchor="t">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pic>
        <p:nvPicPr>
          <p:cNvPr id="7" name="Graphique 6">
            <a:extLst>
              <a:ext uri="{FF2B5EF4-FFF2-40B4-BE49-F238E27FC236}">
                <a16:creationId xmlns:a16="http://schemas.microsoft.com/office/drawing/2014/main" id="{AC9AE83D-C698-EE44-8FF5-9DE04CEECA3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11" name="Content Placeholder 2">
            <a:extLst>
              <a:ext uri="{FF2B5EF4-FFF2-40B4-BE49-F238E27FC236}">
                <a16:creationId xmlns:a16="http://schemas.microsoft.com/office/drawing/2014/main" id="{BE760786-861F-D148-9402-04752B5D95F5}"/>
              </a:ext>
            </a:extLst>
          </p:cNvPr>
          <p:cNvSpPr>
            <a:spLocks noGrp="1"/>
          </p:cNvSpPr>
          <p:nvPr>
            <p:ph idx="10" hasCustomPrompt="1"/>
          </p:nvPr>
        </p:nvSpPr>
        <p:spPr>
          <a:xfrm>
            <a:off x="1223964" y="443146"/>
            <a:ext cx="5272530" cy="237994"/>
          </a:xfrm>
        </p:spPr>
        <p:txBody>
          <a:bodyPr>
            <a:normAutofit/>
          </a:bodyPr>
          <a:lstStyle>
            <a:lvl1pPr marL="0" indent="0">
              <a:buNone/>
              <a:defRPr sz="600" spc="600"/>
            </a:lvl1pPr>
          </a:lstStyle>
          <a:p>
            <a:pPr lvl="0"/>
            <a:r>
              <a:rPr lang="fr-FR" dirty="0"/>
              <a:t>TITRE OPTIONNEL</a:t>
            </a:r>
            <a:endParaRPr lang="en-US" dirty="0"/>
          </a:p>
        </p:txBody>
      </p:sp>
      <p:sp>
        <p:nvSpPr>
          <p:cNvPr id="9" name="Content Placeholder 3">
            <a:extLst>
              <a:ext uri="{FF2B5EF4-FFF2-40B4-BE49-F238E27FC236}">
                <a16:creationId xmlns:a16="http://schemas.microsoft.com/office/drawing/2014/main" id="{1126268E-556C-4A80-926B-7F3D5D2409F5}"/>
              </a:ext>
            </a:extLst>
          </p:cNvPr>
          <p:cNvSpPr>
            <a:spLocks noGrp="1"/>
          </p:cNvSpPr>
          <p:nvPr>
            <p:ph sz="half" idx="11" hasCustomPrompt="1"/>
          </p:nvPr>
        </p:nvSpPr>
        <p:spPr>
          <a:xfrm>
            <a:off x="5015675" y="3133618"/>
            <a:ext cx="3517138" cy="1562207"/>
          </a:xfrm>
        </p:spPr>
        <p:txBody>
          <a:bodyPr>
            <a:noAutofit/>
          </a:bodyPr>
          <a:lstStyle>
            <a:lvl1pPr>
              <a:lnSpc>
                <a:spcPct val="100000"/>
              </a:lnSpc>
              <a:defRPr sz="1300"/>
            </a:lvl1pPr>
            <a:lvl2pPr marL="514350" indent="-171450">
              <a:buFont typeface="Arial" panose="020B0604020202020204" pitchFamily="34" charset="0"/>
              <a:buChar char="•"/>
              <a:defRPr sz="1100">
                <a:latin typeface="Arial" panose="020B0604020202020204" pitchFamily="34" charset="0"/>
                <a:cs typeface="Arial" panose="020B0604020202020204" pitchFamily="34" charset="0"/>
              </a:defRPr>
            </a:lvl2pPr>
            <a:lvl3pPr>
              <a:defRPr sz="900">
                <a:latin typeface="Arial" panose="020B0604020202020204" pitchFamily="34" charset="0"/>
                <a:cs typeface="Arial" panose="020B0604020202020204" pitchFamily="34" charset="0"/>
              </a:defRPr>
            </a:lvl3pPr>
          </a:lstStyle>
          <a:p>
            <a:pPr lvl="0"/>
            <a:r>
              <a:rPr lang="fr-FR" dirty="0"/>
              <a:t>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113164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223963" y="740016"/>
            <a:ext cx="7306798" cy="715721"/>
          </a:xfrm>
          <a:prstGeom prst="rect">
            <a:avLst/>
          </a:prstGeom>
        </p:spPr>
        <p:txBody>
          <a:bodyPr/>
          <a:lstStyle/>
          <a:p>
            <a:r>
              <a:rPr lang="fr-FR"/>
              <a:t>Modifiez le style du titre</a:t>
            </a:r>
            <a:endParaRPr lang="en-US" dirty="0"/>
          </a:p>
        </p:txBody>
      </p:sp>
      <p:pic>
        <p:nvPicPr>
          <p:cNvPr id="3" name="Graphique 2">
            <a:extLst>
              <a:ext uri="{FF2B5EF4-FFF2-40B4-BE49-F238E27FC236}">
                <a16:creationId xmlns:a16="http://schemas.microsoft.com/office/drawing/2014/main" id="{18ADFC6A-40CE-DA4E-8805-E7BA720BB03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6" name="Content Placeholder 2">
            <a:extLst>
              <a:ext uri="{FF2B5EF4-FFF2-40B4-BE49-F238E27FC236}">
                <a16:creationId xmlns:a16="http://schemas.microsoft.com/office/drawing/2014/main" id="{B464CDF0-40FE-6249-AF25-64D80A22C2F1}"/>
              </a:ext>
            </a:extLst>
          </p:cNvPr>
          <p:cNvSpPr>
            <a:spLocks noGrp="1"/>
          </p:cNvSpPr>
          <p:nvPr>
            <p:ph idx="10" hasCustomPrompt="1"/>
          </p:nvPr>
        </p:nvSpPr>
        <p:spPr>
          <a:xfrm>
            <a:off x="1223964" y="443146"/>
            <a:ext cx="5272530" cy="237994"/>
          </a:xfrm>
        </p:spPr>
        <p:txBody>
          <a:bodyPr>
            <a:normAutofit/>
          </a:bodyPr>
          <a:lstStyle>
            <a:lvl1pPr marL="0" indent="0">
              <a:buFontTx/>
              <a:buNone/>
              <a:defRPr sz="600" spc="600"/>
            </a:lvl1pPr>
          </a:lstStyle>
          <a:p>
            <a:pPr lvl="0"/>
            <a:r>
              <a:rPr lang="fr-FR" dirty="0"/>
              <a:t>TITRE OPTIONNEL</a:t>
            </a:r>
            <a:endParaRPr lang="en-US" dirty="0"/>
          </a:p>
        </p:txBody>
      </p:sp>
    </p:spTree>
    <p:extLst>
      <p:ext uri="{BB962C8B-B14F-4D97-AF65-F5344CB8AC3E}">
        <p14:creationId xmlns:p14="http://schemas.microsoft.com/office/powerpoint/2010/main" val="27410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23963" y="735013"/>
            <a:ext cx="7292577" cy="720725"/>
          </a:xfrm>
          <a:prstGeom prst="rect">
            <a:avLst/>
          </a:prstGeom>
        </p:spPr>
        <p:txBody>
          <a:bodyPr anchor="t">
            <a:normAutofit/>
          </a:bodyPr>
          <a:lstStyle>
            <a:lvl1pPr>
              <a:defRPr sz="2200"/>
            </a:lvl1pPr>
          </a:lstStyle>
          <a:p>
            <a:r>
              <a:rPr lang="fr-FR"/>
              <a:t>Modifiez le style du titre</a:t>
            </a:r>
            <a:endParaRPr lang="en-US" dirty="0"/>
          </a:p>
        </p:txBody>
      </p:sp>
      <p:sp>
        <p:nvSpPr>
          <p:cNvPr id="3" name="Content Placeholder 2"/>
          <p:cNvSpPr>
            <a:spLocks noGrp="1"/>
          </p:cNvSpPr>
          <p:nvPr>
            <p:ph idx="1"/>
          </p:nvPr>
        </p:nvSpPr>
        <p:spPr>
          <a:xfrm>
            <a:off x="4747097" y="1779587"/>
            <a:ext cx="3785715" cy="2916237"/>
          </a:xfrm>
        </p:spPr>
        <p:txBody>
          <a:bodyPr>
            <a:normAutofit/>
          </a:bodyPr>
          <a:lstStyle>
            <a:lvl1pPr>
              <a:defRPr sz="1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p:txBody>
      </p:sp>
      <p:sp>
        <p:nvSpPr>
          <p:cNvPr id="4" name="Text Placeholder 3"/>
          <p:cNvSpPr>
            <a:spLocks noGrp="1"/>
          </p:cNvSpPr>
          <p:nvPr>
            <p:ph type="body" sz="half" idx="2"/>
          </p:nvPr>
        </p:nvSpPr>
        <p:spPr>
          <a:xfrm>
            <a:off x="1223963" y="1779588"/>
            <a:ext cx="3177802" cy="2916237"/>
          </a:xfrm>
        </p:spPr>
        <p:txBody>
          <a:bodyPr>
            <a:normAutofit/>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pic>
        <p:nvPicPr>
          <p:cNvPr id="5" name="Graphique 4">
            <a:extLst>
              <a:ext uri="{FF2B5EF4-FFF2-40B4-BE49-F238E27FC236}">
                <a16:creationId xmlns:a16="http://schemas.microsoft.com/office/drawing/2014/main" id="{EB89C26C-FE0D-8849-80F3-95E1894BCF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8" name="Content Placeholder 2">
            <a:extLst>
              <a:ext uri="{FF2B5EF4-FFF2-40B4-BE49-F238E27FC236}">
                <a16:creationId xmlns:a16="http://schemas.microsoft.com/office/drawing/2014/main" id="{1D94E2AE-0308-6944-A0F1-16684BCE7B1B}"/>
              </a:ext>
            </a:extLst>
          </p:cNvPr>
          <p:cNvSpPr>
            <a:spLocks noGrp="1"/>
          </p:cNvSpPr>
          <p:nvPr>
            <p:ph idx="10" hasCustomPrompt="1"/>
          </p:nvPr>
        </p:nvSpPr>
        <p:spPr>
          <a:xfrm>
            <a:off x="1223964" y="443146"/>
            <a:ext cx="5272530" cy="237994"/>
          </a:xfrm>
        </p:spPr>
        <p:txBody>
          <a:bodyPr>
            <a:normAutofit/>
          </a:bodyPr>
          <a:lstStyle>
            <a:lvl1pPr marL="0" indent="0">
              <a:buNone/>
              <a:defRPr sz="600" spc="600"/>
            </a:lvl1pPr>
          </a:lstStyle>
          <a:p>
            <a:pPr lvl="0"/>
            <a:r>
              <a:rPr lang="fr-FR" dirty="0"/>
              <a:t>TITRE OPTIONNEL</a:t>
            </a:r>
            <a:endParaRPr lang="en-US" dirty="0"/>
          </a:p>
        </p:txBody>
      </p:sp>
    </p:spTree>
    <p:extLst>
      <p:ext uri="{BB962C8B-B14F-4D97-AF65-F5344CB8AC3E}">
        <p14:creationId xmlns:p14="http://schemas.microsoft.com/office/powerpoint/2010/main" val="90202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23963" y="735013"/>
            <a:ext cx="7308850" cy="720726"/>
          </a:xfrm>
          <a:prstGeom prst="rect">
            <a:avLst/>
          </a:prstGeom>
        </p:spPr>
        <p:txBody>
          <a:bodyPr anchor="t">
            <a:normAutofit/>
          </a:bodyPr>
          <a:lstStyle>
            <a:lvl1pPr>
              <a:defRPr sz="2200"/>
            </a:lvl1pPr>
          </a:lstStyle>
          <a:p>
            <a:r>
              <a:rPr lang="fr-FR"/>
              <a:t>Modifiez le style du titre</a:t>
            </a:r>
            <a:endParaRPr lang="en-US" dirty="0"/>
          </a:p>
        </p:txBody>
      </p:sp>
      <p:sp>
        <p:nvSpPr>
          <p:cNvPr id="3" name="Picture Placeholder 2"/>
          <p:cNvSpPr>
            <a:spLocks noGrp="1" noChangeAspect="1"/>
          </p:cNvSpPr>
          <p:nvPr>
            <p:ph type="pic" idx="1"/>
          </p:nvPr>
        </p:nvSpPr>
        <p:spPr>
          <a:xfrm>
            <a:off x="4571999" y="1779588"/>
            <a:ext cx="4572001" cy="2916237"/>
          </a:xfrm>
        </p:spPr>
        <p:txBody>
          <a:bodyPr anchor="t">
            <a:normAutofit/>
          </a:bodyPr>
          <a:lstStyle>
            <a:lvl1pPr marL="0" indent="0">
              <a:buNone/>
              <a:defRPr sz="1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23963" y="1779588"/>
            <a:ext cx="3206986" cy="2916237"/>
          </a:xfrm>
        </p:spPr>
        <p:txBody>
          <a:bodyPr>
            <a:normAutofit/>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pic>
        <p:nvPicPr>
          <p:cNvPr id="5" name="Graphique 4">
            <a:extLst>
              <a:ext uri="{FF2B5EF4-FFF2-40B4-BE49-F238E27FC236}">
                <a16:creationId xmlns:a16="http://schemas.microsoft.com/office/drawing/2014/main" id="{8628FCB1-BB5E-8942-A33A-BF7D52B9AE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
        <p:nvSpPr>
          <p:cNvPr id="8" name="Content Placeholder 2">
            <a:extLst>
              <a:ext uri="{FF2B5EF4-FFF2-40B4-BE49-F238E27FC236}">
                <a16:creationId xmlns:a16="http://schemas.microsoft.com/office/drawing/2014/main" id="{3FAA470E-FE2D-E945-B751-8A31120001E7}"/>
              </a:ext>
            </a:extLst>
          </p:cNvPr>
          <p:cNvSpPr>
            <a:spLocks noGrp="1"/>
          </p:cNvSpPr>
          <p:nvPr>
            <p:ph idx="10" hasCustomPrompt="1"/>
          </p:nvPr>
        </p:nvSpPr>
        <p:spPr>
          <a:xfrm>
            <a:off x="1223964" y="443146"/>
            <a:ext cx="5272530" cy="237994"/>
          </a:xfrm>
        </p:spPr>
        <p:txBody>
          <a:bodyPr>
            <a:normAutofit/>
          </a:bodyPr>
          <a:lstStyle>
            <a:lvl1pPr marL="0" indent="0">
              <a:buNone/>
              <a:defRPr sz="600" spc="600"/>
            </a:lvl1pPr>
          </a:lstStyle>
          <a:p>
            <a:pPr lvl="0"/>
            <a:r>
              <a:rPr lang="fr-FR" dirty="0"/>
              <a:t>TITRE OPTIONNEL</a:t>
            </a:r>
            <a:endParaRPr lang="en-US" dirty="0"/>
          </a:p>
        </p:txBody>
      </p:sp>
    </p:spTree>
    <p:extLst>
      <p:ext uri="{BB962C8B-B14F-4D97-AF65-F5344CB8AC3E}">
        <p14:creationId xmlns:p14="http://schemas.microsoft.com/office/powerpoint/2010/main" val="191952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26" Type="http://schemas.openxmlformats.org/officeDocument/2006/relationships/image" Target="../media/image11.png"/><Relationship Id="rId3" Type="http://schemas.openxmlformats.org/officeDocument/2006/relationships/slideLayout" Target="../slideLayouts/slideLayout3.xml"/><Relationship Id="rId21" Type="http://schemas.openxmlformats.org/officeDocument/2006/relationships/image" Target="../media/image6.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5" Type="http://schemas.openxmlformats.org/officeDocument/2006/relationships/image" Target="../media/image10.sv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svg"/><Relationship Id="rId10" Type="http://schemas.openxmlformats.org/officeDocument/2006/relationships/slideLayout" Target="../slideLayouts/slideLayout10.xml"/><Relationship Id="rId19"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3963" y="1779588"/>
            <a:ext cx="7306798" cy="2916237"/>
          </a:xfrm>
          <a:prstGeom prst="rect">
            <a:avLst/>
          </a:prstGeom>
        </p:spPr>
        <p:txBody>
          <a:bodyPr vert="horz" lIns="91440" tIns="45720" rIns="91440" bIns="45720" rtlCol="0">
            <a:normAutofit/>
          </a:bodyPr>
          <a:lstStyle/>
          <a:p>
            <a:pPr lvl="0"/>
            <a:r>
              <a:rPr lang="fr-FR" dirty="0"/>
              <a:t>Premier niveau</a:t>
            </a:r>
          </a:p>
          <a:p>
            <a:pPr lvl="1"/>
            <a:r>
              <a:rPr lang="fr-FR" dirty="0"/>
              <a:t>Deuxième niveau</a:t>
            </a:r>
          </a:p>
          <a:p>
            <a:pPr lvl="2"/>
            <a:r>
              <a:rPr lang="fr-FR" dirty="0"/>
              <a:t>Troisième niveau</a:t>
            </a:r>
            <a:endParaRPr lang="en-US" dirty="0"/>
          </a:p>
        </p:txBody>
      </p:sp>
      <p:sp>
        <p:nvSpPr>
          <p:cNvPr id="12" name="Espace réservé du pied de page 10">
            <a:extLst>
              <a:ext uri="{FF2B5EF4-FFF2-40B4-BE49-F238E27FC236}">
                <a16:creationId xmlns:a16="http://schemas.microsoft.com/office/drawing/2014/main" id="{1DAB87DA-F33B-FF4C-AB3F-F86A0E1DBB40}"/>
              </a:ext>
            </a:extLst>
          </p:cNvPr>
          <p:cNvSpPr txBox="1">
            <a:spLocks noChangeAspect="1"/>
          </p:cNvSpPr>
          <p:nvPr userDrawn="1"/>
        </p:nvSpPr>
        <p:spPr>
          <a:xfrm>
            <a:off x="1223962" y="4866367"/>
            <a:ext cx="6742533" cy="95880"/>
          </a:xfrm>
          <a:prstGeom prst="rect">
            <a:avLst/>
          </a:prstGeom>
        </p:spPr>
        <p:txBody>
          <a:bodyPr vert="horz" lIns="91440" tIns="45720" rIns="91440" bIns="45720" rtlCol="0" anchor="ctr"/>
          <a:lstStyle>
            <a:defPPr>
              <a:defRPr lang="fr-FR"/>
            </a:defPPr>
            <a:lvl1pPr marL="0" marR="0" indent="0" algn="l" defTabSz="914400" rtl="0" eaLnBrk="1" fontAlgn="auto" latinLnBrk="0" hangingPunct="1">
              <a:lnSpc>
                <a:spcPts val="700"/>
              </a:lnSpc>
              <a:spcBef>
                <a:spcPts val="0"/>
              </a:spcBef>
              <a:spcAft>
                <a:spcPts val="0"/>
              </a:spcAft>
              <a:buClrTx/>
              <a:buSzTx/>
              <a:buFontTx/>
              <a:buNone/>
              <a:tabLst/>
              <a:defRPr sz="7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defRPr/>
            </a:pPr>
            <a:r>
              <a:rPr lang="fr-CH" sz="500" b="0" i="0" dirty="0">
                <a:solidFill>
                  <a:srgbClr val="7C7772"/>
                </a:solidFill>
                <a:latin typeface="Arial" panose="020B0604020202020204" pitchFamily="34" charset="0"/>
                <a:ea typeface="Lato Light" panose="020F0502020204030203" pitchFamily="34" charset="0"/>
                <a:cs typeface="Arial" panose="020B0604020202020204" pitchFamily="34" charset="0"/>
              </a:rPr>
              <a:t>Data Protection </a:t>
            </a:r>
            <a:r>
              <a:rPr lang="fr-CH" sz="500" b="0" i="0" dirty="0" err="1">
                <a:solidFill>
                  <a:srgbClr val="7C7772"/>
                </a:solidFill>
                <a:latin typeface="Arial" panose="020B0604020202020204" pitchFamily="34" charset="0"/>
                <a:ea typeface="Lato Light" panose="020F0502020204030203" pitchFamily="34" charset="0"/>
                <a:cs typeface="Arial" panose="020B0604020202020204" pitchFamily="34" charset="0"/>
              </a:rPr>
              <a:t>Officer</a:t>
            </a:r>
            <a:r>
              <a:rPr lang="fr-CH" sz="500" b="0" i="0" dirty="0">
                <a:solidFill>
                  <a:srgbClr val="7C7772"/>
                </a:solidFill>
                <a:latin typeface="Arial" panose="020B0604020202020204" pitchFamily="34" charset="0"/>
                <a:ea typeface="Lato Light" panose="020F0502020204030203" pitchFamily="34" charset="0"/>
                <a:cs typeface="Arial" panose="020B0604020202020204" pitchFamily="34" charset="0"/>
              </a:rPr>
              <a:t> (DPO)  </a:t>
            </a:r>
            <a:r>
              <a:rPr lang="de-CH" sz="500" b="0" i="0" dirty="0">
                <a:solidFill>
                  <a:srgbClr val="7C7772"/>
                </a:solidFill>
                <a:latin typeface="Arial" panose="020B0604020202020204" pitchFamily="34" charset="0"/>
                <a:ea typeface="Lato Medium" panose="020F0502020204030203" pitchFamily="34" charset="0"/>
                <a:cs typeface="Arial" panose="020B0604020202020204" pitchFamily="34" charset="0"/>
              </a:rPr>
              <a:t>|</a:t>
            </a:r>
            <a:r>
              <a:rPr lang="fr-CH" sz="500" b="0" i="0" dirty="0">
                <a:solidFill>
                  <a:srgbClr val="7C7772"/>
                </a:solidFill>
                <a:latin typeface="Arial" panose="020B0604020202020204" pitchFamily="34" charset="0"/>
                <a:ea typeface="Lato Light" panose="020F0502020204030203" pitchFamily="34" charset="0"/>
                <a:cs typeface="Arial" panose="020B0604020202020204" pitchFamily="34" charset="0"/>
              </a:rPr>
              <a:t>  09.05.22  </a:t>
            </a:r>
            <a:r>
              <a:rPr lang="de-CH" sz="500" b="0" i="0" dirty="0">
                <a:solidFill>
                  <a:srgbClr val="7C7772"/>
                </a:solidFill>
                <a:latin typeface="Arial" panose="020B0604020202020204" pitchFamily="34" charset="0"/>
                <a:ea typeface="Lato Medium" panose="020F0502020204030203" pitchFamily="34" charset="0"/>
                <a:cs typeface="Arial" panose="020B0604020202020204" pitchFamily="34" charset="0"/>
              </a:rPr>
              <a:t>|</a:t>
            </a:r>
            <a:r>
              <a:rPr lang="fr-CH" sz="500" b="0" i="0" dirty="0">
                <a:solidFill>
                  <a:srgbClr val="7C7772"/>
                </a:solidFill>
                <a:latin typeface="Arial" panose="020B0604020202020204" pitchFamily="34" charset="0"/>
                <a:ea typeface="Lato Light" panose="020F0502020204030203" pitchFamily="34" charset="0"/>
                <a:cs typeface="Arial" panose="020B0604020202020204" pitchFamily="34" charset="0"/>
              </a:rPr>
              <a:t>  HES-SO Valais-Wallis  </a:t>
            </a:r>
            <a:r>
              <a:rPr lang="de-CH" sz="500" b="0" i="0" dirty="0">
                <a:solidFill>
                  <a:srgbClr val="7C7772"/>
                </a:solidFill>
                <a:latin typeface="Arial" panose="020B0604020202020204" pitchFamily="34" charset="0"/>
                <a:ea typeface="Lato Medium" panose="020F0502020204030203" pitchFamily="34" charset="0"/>
                <a:cs typeface="Arial" panose="020B0604020202020204" pitchFamily="34" charset="0"/>
              </a:rPr>
              <a:t>|  </a:t>
            </a:r>
            <a:fld id="{442AD375-037F-43D0-B059-5172DA06796A}" type="slidenum">
              <a:rPr lang="de-CH" sz="500" b="0" i="0" smtClean="0">
                <a:solidFill>
                  <a:srgbClr val="7C7772"/>
                </a:solidFill>
                <a:latin typeface="Arial" panose="020B0604020202020204" pitchFamily="34" charset="0"/>
                <a:ea typeface="Lato Medium" panose="020F0502020204030203" pitchFamily="34" charset="0"/>
                <a:cs typeface="Arial" panose="020B0604020202020204" pitchFamily="34" charset="0"/>
              </a:rPr>
              <a:pPr algn="r">
                <a:defRPr/>
              </a:pPr>
              <a:t>‹N°›</a:t>
            </a:fld>
            <a:endParaRPr lang="de-CH" sz="500" b="0" i="0" dirty="0">
              <a:solidFill>
                <a:srgbClr val="7C7772"/>
              </a:solidFill>
              <a:latin typeface="Arial" panose="020B0604020202020204" pitchFamily="34" charset="0"/>
              <a:ea typeface="Lato Light" panose="020F0502020204030203" pitchFamily="34" charset="0"/>
              <a:cs typeface="Arial" panose="020B0604020202020204" pitchFamily="34" charset="0"/>
            </a:endParaRPr>
          </a:p>
        </p:txBody>
      </p:sp>
      <p:pic>
        <p:nvPicPr>
          <p:cNvPr id="15" name="Graphique 14">
            <a:extLst>
              <a:ext uri="{FF2B5EF4-FFF2-40B4-BE49-F238E27FC236}">
                <a16:creationId xmlns:a16="http://schemas.microsoft.com/office/drawing/2014/main" id="{E6088768-75C5-8149-A1C0-C470CD3C1C6F}"/>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7966495" y="4867881"/>
            <a:ext cx="94365" cy="94365"/>
          </a:xfrm>
          <a:prstGeom prst="rect">
            <a:avLst/>
          </a:prstGeom>
        </p:spPr>
      </p:pic>
      <p:pic>
        <p:nvPicPr>
          <p:cNvPr id="17" name="Graphique 16">
            <a:extLst>
              <a:ext uri="{FF2B5EF4-FFF2-40B4-BE49-F238E27FC236}">
                <a16:creationId xmlns:a16="http://schemas.microsoft.com/office/drawing/2014/main" id="{FDC75447-16FA-B54A-A170-C486AAB8449B}"/>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8085927" y="4867881"/>
            <a:ext cx="94365" cy="94365"/>
          </a:xfrm>
          <a:prstGeom prst="rect">
            <a:avLst/>
          </a:prstGeom>
        </p:spPr>
      </p:pic>
      <p:pic>
        <p:nvPicPr>
          <p:cNvPr id="19" name="Graphique 18">
            <a:extLst>
              <a:ext uri="{FF2B5EF4-FFF2-40B4-BE49-F238E27FC236}">
                <a16:creationId xmlns:a16="http://schemas.microsoft.com/office/drawing/2014/main" id="{C47AA444-8B36-F54A-BF90-6ABC298D5DCC}"/>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8202517" y="4867881"/>
            <a:ext cx="94365" cy="94365"/>
          </a:xfrm>
          <a:prstGeom prst="rect">
            <a:avLst/>
          </a:prstGeom>
        </p:spPr>
      </p:pic>
      <p:pic>
        <p:nvPicPr>
          <p:cNvPr id="21" name="Graphique 20">
            <a:extLst>
              <a:ext uri="{FF2B5EF4-FFF2-40B4-BE49-F238E27FC236}">
                <a16:creationId xmlns:a16="http://schemas.microsoft.com/office/drawing/2014/main" id="{391CF514-B961-6C45-9EBA-20104795D6C1}"/>
              </a:ext>
            </a:extLst>
          </p:cNvPr>
          <p:cNvPicPr>
            <a:picLocks noChangeAspect="1"/>
          </p:cNvPicPr>
          <p:nvPr userDrawn="1"/>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8319107" y="4866366"/>
            <a:ext cx="95880" cy="95880"/>
          </a:xfrm>
          <a:prstGeom prst="rect">
            <a:avLst/>
          </a:prstGeom>
        </p:spPr>
      </p:pic>
      <p:pic>
        <p:nvPicPr>
          <p:cNvPr id="23" name="Graphique 22">
            <a:extLst>
              <a:ext uri="{FF2B5EF4-FFF2-40B4-BE49-F238E27FC236}">
                <a16:creationId xmlns:a16="http://schemas.microsoft.com/office/drawing/2014/main" id="{A9A11E3C-FC93-D54A-9410-C92B368E32DF}"/>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8436396" y="4868026"/>
            <a:ext cx="94365" cy="94365"/>
          </a:xfrm>
          <a:prstGeom prst="rect">
            <a:avLst/>
          </a:prstGeom>
        </p:spPr>
      </p:pic>
      <p:sp>
        <p:nvSpPr>
          <p:cNvPr id="8" name="Espace réservé du titre 7">
            <a:extLst>
              <a:ext uri="{FF2B5EF4-FFF2-40B4-BE49-F238E27FC236}">
                <a16:creationId xmlns:a16="http://schemas.microsoft.com/office/drawing/2014/main" id="{D436AE0C-78A0-324F-82B6-B96A5B36F8B7}"/>
              </a:ext>
            </a:extLst>
          </p:cNvPr>
          <p:cNvSpPr>
            <a:spLocks noGrp="1"/>
          </p:cNvSpPr>
          <p:nvPr>
            <p:ph type="title"/>
          </p:nvPr>
        </p:nvSpPr>
        <p:spPr>
          <a:xfrm>
            <a:off x="1223962" y="735012"/>
            <a:ext cx="7308851" cy="720725"/>
          </a:xfrm>
          <a:prstGeom prst="rect">
            <a:avLst/>
          </a:prstGeom>
        </p:spPr>
        <p:txBody>
          <a:bodyPr vert="horz" lIns="91440" tIns="45720" rIns="91440" bIns="45720" rtlCol="0" anchor="t">
            <a:normAutofit/>
          </a:bodyPr>
          <a:lstStyle/>
          <a:p>
            <a:r>
              <a:rPr lang="fr-FR" dirty="0"/>
              <a:t>Modifiez le style du titre</a:t>
            </a:r>
          </a:p>
        </p:txBody>
      </p:sp>
      <p:pic>
        <p:nvPicPr>
          <p:cNvPr id="13" name="Graphique 9">
            <a:extLst>
              <a:ext uri="{FF2B5EF4-FFF2-40B4-BE49-F238E27FC236}">
                <a16:creationId xmlns:a16="http://schemas.microsoft.com/office/drawing/2014/main" id="{069ABB72-C5AD-4DF5-A66C-F721DA574469}"/>
              </a:ext>
            </a:extLst>
          </p:cNvPr>
          <p:cNvPicPr>
            <a:picLocks noChangeAspect="1"/>
          </p:cNvPicPr>
          <p:nvPr userDrawn="1"/>
        </p:nvPicPr>
        <p:blipFill>
          <a:blip r:embed="rId26"/>
          <a:srcRect/>
          <a:stretch/>
        </p:blipFill>
        <p:spPr>
          <a:xfrm>
            <a:off x="7455950" y="308984"/>
            <a:ext cx="1074811" cy="366512"/>
          </a:xfrm>
          <a:prstGeom prst="rect">
            <a:avLst/>
          </a:prstGeom>
        </p:spPr>
      </p:pic>
    </p:spTree>
    <p:extLst>
      <p:ext uri="{BB962C8B-B14F-4D97-AF65-F5344CB8AC3E}">
        <p14:creationId xmlns:p14="http://schemas.microsoft.com/office/powerpoint/2010/main" val="2747236366"/>
      </p:ext>
    </p:extLst>
  </p:cSld>
  <p:clrMap bg1="lt1" tx1="dk1" bg2="lt2" tx2="dk2" accent1="accent1" accent2="accent2" accent3="accent3" accent4="accent4" accent5="accent5" accent6="accent6" hlink="hlink" folHlink="folHlink"/>
  <p:sldLayoutIdLst>
    <p:sldLayoutId id="2147483672" r:id="rId1"/>
    <p:sldLayoutId id="2147483679" r:id="rId2"/>
    <p:sldLayoutId id="2147483662" r:id="rId3"/>
    <p:sldLayoutId id="2147483663" r:id="rId4"/>
    <p:sldLayoutId id="2147483664" r:id="rId5"/>
    <p:sldLayoutId id="2147483665" r:id="rId6"/>
    <p:sldLayoutId id="2147483666" r:id="rId7"/>
    <p:sldLayoutId id="2147483668" r:id="rId8"/>
    <p:sldLayoutId id="2147483669" r:id="rId9"/>
    <p:sldLayoutId id="2147483677" r:id="rId10"/>
    <p:sldLayoutId id="2147483673" r:id="rId11"/>
    <p:sldLayoutId id="2147483680" r:id="rId12"/>
    <p:sldLayoutId id="2147483678" r:id="rId13"/>
    <p:sldLayoutId id="2147483674" r:id="rId14"/>
  </p:sldLayoutIdLst>
  <p:txStyles>
    <p:titleStyle>
      <a:lvl1pPr algn="l" defTabSz="685800" rtl="0" eaLnBrk="1" latinLnBrk="0" hangingPunct="1">
        <a:lnSpc>
          <a:spcPct val="100000"/>
        </a:lnSpc>
        <a:spcBef>
          <a:spcPct val="0"/>
        </a:spcBef>
        <a:buNone/>
        <a:defRPr sz="2200" b="1" i="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6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28650" indent="-2857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75" userDrawn="1">
          <p15:clr>
            <a:srgbClr val="F26B43"/>
          </p15:clr>
        </p15:guide>
        <p15:guide id="2" pos="2880" userDrawn="1">
          <p15:clr>
            <a:srgbClr val="F26B43"/>
          </p15:clr>
        </p15:guide>
        <p15:guide id="3" pos="385" userDrawn="1">
          <p15:clr>
            <a:srgbClr val="F26B43"/>
          </p15:clr>
        </p15:guide>
        <p15:guide id="4" pos="771" userDrawn="1">
          <p15:clr>
            <a:srgbClr val="F26B43"/>
          </p15:clr>
        </p15:guide>
        <p15:guide id="5" orient="horz" pos="191" userDrawn="1">
          <p15:clr>
            <a:srgbClr val="F26B43"/>
          </p15:clr>
        </p15:guide>
        <p15:guide id="6" orient="horz" pos="2958" userDrawn="1">
          <p15:clr>
            <a:srgbClr val="F26B43"/>
          </p15:clr>
        </p15:guide>
        <p15:guide id="7" orient="horz" pos="1620" userDrawn="1">
          <p15:clr>
            <a:srgbClr val="F26B43"/>
          </p15:clr>
        </p15:guide>
        <p15:guide id="8" orient="horz" pos="463" userDrawn="1">
          <p15:clr>
            <a:srgbClr val="F26B43"/>
          </p15:clr>
        </p15:guide>
        <p15:guide id="9" orient="horz" pos="917" userDrawn="1">
          <p15:clr>
            <a:srgbClr val="F26B43"/>
          </p15:clr>
        </p15:guide>
        <p15:guide id="10" orient="horz" pos="1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18" Type="http://schemas.openxmlformats.org/officeDocument/2006/relationships/image" Target="../media/image69.png"/><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51.svg"/><Relationship Id="rId2" Type="http://schemas.openxmlformats.org/officeDocument/2006/relationships/image" Target="../media/image54.png"/><Relationship Id="rId16"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5" Type="http://schemas.openxmlformats.org/officeDocument/2006/relationships/image" Target="../media/image67.svg"/><Relationship Id="rId10" Type="http://schemas.openxmlformats.org/officeDocument/2006/relationships/image" Target="../media/image62.png"/><Relationship Id="rId19" Type="http://schemas.openxmlformats.org/officeDocument/2006/relationships/image" Target="../media/image70.svg"/><Relationship Id="rId4" Type="http://schemas.openxmlformats.org/officeDocument/2006/relationships/image" Target="../media/image56.png"/><Relationship Id="rId9" Type="http://schemas.openxmlformats.org/officeDocument/2006/relationships/image" Target="../media/image61.svg"/><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dpo@hevs.ch" TargetMode="External"/><Relationship Id="rId2" Type="http://schemas.openxmlformats.org/officeDocument/2006/relationships/hyperlink" Target="mailto:franco.lorenzetti@hevs.ch"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13.svg"/><Relationship Id="rId7" Type="http://schemas.openxmlformats.org/officeDocument/2006/relationships/image" Target="../media/image76.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75.svg"/><Relationship Id="rId11" Type="http://schemas.openxmlformats.org/officeDocument/2006/relationships/hyperlink" Target="http://www.hevs.ch/" TargetMode="External"/><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png"/><Relationship Id="rId9"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hyperlink" Target="https://lex.vs.ch/app/fr/texts_of_law/170.2/versions/1589" TargetMode="External"/><Relationship Id="rId2" Type="http://schemas.openxmlformats.org/officeDocument/2006/relationships/hyperlink" Target="https://www.ppdt-june.ch/fr/Documentation/Bases-legales.html" TargetMode="External"/><Relationship Id="rId1" Type="http://schemas.openxmlformats.org/officeDocument/2006/relationships/slideLayout" Target="../slideLayouts/slideLayout3.xml"/><Relationship Id="rId5" Type="http://schemas.openxmlformats.org/officeDocument/2006/relationships/hyperlink" Target="https://www.fedlex.admin.ch/eli/cc/1993/1798_1798_1798/fr" TargetMode="External"/><Relationship Id="rId4" Type="http://schemas.openxmlformats.org/officeDocument/2006/relationships/hyperlink" Target="https://lex.vs.ch/frontend/versions/2297/"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edlex.admin.ch/eli/cc/1993/1962_1962_1962/fr" TargetMode="External"/><Relationship Id="rId2" Type="http://schemas.openxmlformats.org/officeDocument/2006/relationships/hyperlink" Target="https://www.fedlex.admin.ch/eli/cc/1993/1945_1945_1945/fr" TargetMode="External"/><Relationship Id="rId1" Type="http://schemas.openxmlformats.org/officeDocument/2006/relationships/slideLayout" Target="../slideLayouts/slideLayout3.xml"/><Relationship Id="rId5" Type="http://schemas.openxmlformats.org/officeDocument/2006/relationships/hyperlink" Target="https://www.parlament.ch/centers/eparl/curia/2017/20170059/Texte%20pour%20le%20vote%20final%203%20NS%20F.pdf" TargetMode="External"/><Relationship Id="rId4" Type="http://schemas.openxmlformats.org/officeDocument/2006/relationships/hyperlink" Target="https://www.fedlex.admin.ch/eli/cc/2013/617/f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e.ch/legislation/rsg/f/s/rsg_a2_08.html" TargetMode="External"/><Relationship Id="rId2" Type="http://schemas.openxmlformats.org/officeDocument/2006/relationships/hyperlink" Target="https://bdlf.fr.ch/app/fr/texts_of_law/17.1" TargetMode="External"/><Relationship Id="rId1" Type="http://schemas.openxmlformats.org/officeDocument/2006/relationships/slideLayout" Target="../slideLayouts/slideLayout3.xml"/><Relationship Id="rId6" Type="http://schemas.openxmlformats.org/officeDocument/2006/relationships/hyperlink" Target="https://ec.europa.eu/research/participants/data/ref/h2020/grants_manual/hi/ethics/h2020_hi_ethics-data-protection_en.pdf" TargetMode="External"/><Relationship Id="rId5" Type="http://schemas.openxmlformats.org/officeDocument/2006/relationships/hyperlink" Target="https://prestations.vd.ch/pub/blv-publication/actes/consolide/172.65.1?key=1543934924509&amp;id=be62ac0b-496b-47d0-a5ac-1d3a3aaa1760" TargetMode="External"/><Relationship Id="rId4" Type="http://schemas.openxmlformats.org/officeDocument/2006/relationships/hyperlink" Target="https://prestations.vd.ch/pub/blv-publication/actes/consolide/172.65?key=1543934892528&amp;id=cf9df545-13f7-4106-a95b-9b3ab8fa8b0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doeb.admin.ch/edoeb/fr/home/datenschutz/statistik--register-und-forschung/forschung/datenschutz-und-forschung-im-allgemeinen.html" TargetMode="External"/><Relationship Id="rId2" Type="http://schemas.openxmlformats.org/officeDocument/2006/relationships/hyperlink" Target="https://www.oecd.org/fr/science/inno/38500823.pdf" TargetMode="External"/><Relationship Id="rId1" Type="http://schemas.openxmlformats.org/officeDocument/2006/relationships/slideLayout" Target="../slideLayouts/slideLayout3.xml"/><Relationship Id="rId4" Type="http://schemas.openxmlformats.org/officeDocument/2006/relationships/hyperlink" Target="https://www.edoeb.admin.ch/dam/edoeb/fr/dokumente/2018/TOM.pdf.download.pdf/guideTOM_fr_201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5281/ZENODO.3967402" TargetMode="External"/><Relationship Id="rId2" Type="http://schemas.openxmlformats.org/officeDocument/2006/relationships/hyperlink" Target="https://silgeneve.ch/legis/data/rsg_a2_08.htm" TargetMode="External"/><Relationship Id="rId1" Type="http://schemas.openxmlformats.org/officeDocument/2006/relationships/slideLayout" Target="../slideLayouts/slideLayout3.xml"/><Relationship Id="rId5" Type="http://schemas.openxmlformats.org/officeDocument/2006/relationships/hyperlink" Target="https://eur-lex.europa.eu/legal-content/EN-FR-DE/TXT/?uri=CELEX%3A32016R0679" TargetMode="External"/><Relationship Id="rId4" Type="http://schemas.openxmlformats.org/officeDocument/2006/relationships/hyperlink" Target="https://eur-lex.europa.eu/legal-content/FR/TXT/HTML/?uri=CELEX:32016R0679&amp;qid=1573636182902&amp;from=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a:extLst>
              <a:ext uri="{FF2B5EF4-FFF2-40B4-BE49-F238E27FC236}">
                <a16:creationId xmlns:a16="http://schemas.microsoft.com/office/drawing/2014/main" id="{5CF56D73-2CC4-4DAC-8B66-B1AFC6663BFE}"/>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1" y="2885768"/>
            <a:ext cx="9144000" cy="2257732"/>
          </a:xfrm>
        </p:spPr>
      </p:pic>
      <p:sp>
        <p:nvSpPr>
          <p:cNvPr id="4" name="Titre 3">
            <a:extLst>
              <a:ext uri="{FF2B5EF4-FFF2-40B4-BE49-F238E27FC236}">
                <a16:creationId xmlns:a16="http://schemas.microsoft.com/office/drawing/2014/main" id="{290A1DFB-A38F-D943-A1BF-04F5DB003045}"/>
              </a:ext>
            </a:extLst>
          </p:cNvPr>
          <p:cNvSpPr>
            <a:spLocks noGrp="1"/>
          </p:cNvSpPr>
          <p:nvPr>
            <p:ph type="title"/>
          </p:nvPr>
        </p:nvSpPr>
        <p:spPr>
          <a:xfrm>
            <a:off x="0" y="3129428"/>
            <a:ext cx="9144001" cy="660601"/>
          </a:xfrm>
        </p:spPr>
        <p:txBody>
          <a:bodyPr>
            <a:noAutofit/>
          </a:bodyPr>
          <a:lstStyle/>
          <a:p>
            <a:r>
              <a:rPr lang="fr-FR" sz="3600" dirty="0"/>
              <a:t>Aspects juridiques de l’Open Data</a:t>
            </a:r>
          </a:p>
        </p:txBody>
      </p:sp>
      <p:pic>
        <p:nvPicPr>
          <p:cNvPr id="6" name="Graphique 5">
            <a:extLst>
              <a:ext uri="{FF2B5EF4-FFF2-40B4-BE49-F238E27FC236}">
                <a16:creationId xmlns:a16="http://schemas.microsoft.com/office/drawing/2014/main" id="{92701B24-83DE-6147-A5A9-C15B6DB39E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8529" y="4584397"/>
            <a:ext cx="984283" cy="111428"/>
          </a:xfrm>
          <a:prstGeom prst="rect">
            <a:avLst/>
          </a:prstGeom>
        </p:spPr>
      </p:pic>
      <p:sp>
        <p:nvSpPr>
          <p:cNvPr id="2" name="ZoneTexte 1">
            <a:extLst>
              <a:ext uri="{FF2B5EF4-FFF2-40B4-BE49-F238E27FC236}">
                <a16:creationId xmlns:a16="http://schemas.microsoft.com/office/drawing/2014/main" id="{ADB0AF3E-FCC2-4EF0-8080-589EB0209741}"/>
              </a:ext>
            </a:extLst>
          </p:cNvPr>
          <p:cNvSpPr txBox="1"/>
          <p:nvPr/>
        </p:nvSpPr>
        <p:spPr>
          <a:xfrm>
            <a:off x="1989343" y="3881597"/>
            <a:ext cx="5165313" cy="646331"/>
          </a:xfrm>
          <a:prstGeom prst="rect">
            <a:avLst/>
          </a:prstGeom>
          <a:noFill/>
        </p:spPr>
        <p:txBody>
          <a:bodyPr wrap="square" rtlCol="0">
            <a:spAutoFit/>
          </a:bodyPr>
          <a:lstStyle/>
          <a:p>
            <a:pPr algn="ctr"/>
            <a:r>
              <a:rPr lang="fr-CH" sz="1800" b="1" i="0" dirty="0">
                <a:solidFill>
                  <a:schemeClr val="bg1"/>
                </a:solidFill>
                <a:latin typeface="Verdana" panose="020B0604030504040204" pitchFamily="34" charset="0"/>
                <a:ea typeface="Verdana" panose="020B0604030504040204" pitchFamily="34" charset="0"/>
                <a:cs typeface="Verdana" panose="020B0604030504040204" pitchFamily="34" charset="0"/>
              </a:rPr>
              <a:t>Journées Open science HES-SO</a:t>
            </a:r>
          </a:p>
          <a:p>
            <a:pPr algn="ctr"/>
            <a:r>
              <a:rPr lang="fr-CH" sz="1800" b="1" dirty="0">
                <a:solidFill>
                  <a:schemeClr val="bg1"/>
                </a:solidFill>
                <a:latin typeface="Verdana" panose="020B0604030504040204" pitchFamily="34" charset="0"/>
                <a:ea typeface="Verdana" panose="020B0604030504040204" pitchFamily="34" charset="0"/>
                <a:cs typeface="Verdana" panose="020B0604030504040204" pitchFamily="34" charset="0"/>
              </a:rPr>
              <a:t>9 et 10 mai 2022</a:t>
            </a:r>
            <a:endParaRPr lang="fr-CH" sz="18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364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silhouette&#10;&#10;Description générée automatiquement">
            <a:extLst>
              <a:ext uri="{FF2B5EF4-FFF2-40B4-BE49-F238E27FC236}">
                <a16:creationId xmlns:a16="http://schemas.microsoft.com/office/drawing/2014/main" id="{E8F30B4D-2553-409B-8C0C-11D171C1D96E}"/>
              </a:ext>
            </a:extLst>
          </p:cNvPr>
          <p:cNvPicPr>
            <a:picLocks noGrp="1" noChangeAspect="1"/>
          </p:cNvPicPr>
          <p:nvPr>
            <p:ph type="pic"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54323B2C-4342-6841-8C7B-AA9D6D596186}"/>
              </a:ext>
            </a:extLst>
          </p:cNvPr>
          <p:cNvSpPr>
            <a:spLocks noGrp="1"/>
          </p:cNvSpPr>
          <p:nvPr>
            <p:ph type="title"/>
          </p:nvPr>
        </p:nvSpPr>
        <p:spPr/>
        <p:txBody>
          <a:bodyPr/>
          <a:lstStyle/>
          <a:p>
            <a:r>
              <a:rPr lang="fr-FR" dirty="0"/>
              <a:t>Généralités en protection des données</a:t>
            </a:r>
          </a:p>
        </p:txBody>
      </p:sp>
      <p:pic>
        <p:nvPicPr>
          <p:cNvPr id="7" name="Graphique 13">
            <a:extLst>
              <a:ext uri="{FF2B5EF4-FFF2-40B4-BE49-F238E27FC236}">
                <a16:creationId xmlns:a16="http://schemas.microsoft.com/office/drawing/2014/main" id="{CCCDA228-9BAF-425F-8273-427478A807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3963" y="1466678"/>
            <a:ext cx="1441339" cy="1773955"/>
          </a:xfrm>
          <a:prstGeom prst="rect">
            <a:avLst/>
          </a:prstGeom>
        </p:spPr>
      </p:pic>
    </p:spTree>
    <p:extLst>
      <p:ext uri="{BB962C8B-B14F-4D97-AF65-F5344CB8AC3E}">
        <p14:creationId xmlns:p14="http://schemas.microsoft.com/office/powerpoint/2010/main" val="310758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4DFCD-631C-4642-B0F8-BB211786AEB8}"/>
              </a:ext>
            </a:extLst>
          </p:cNvPr>
          <p:cNvSpPr>
            <a:spLocks noGrp="1"/>
          </p:cNvSpPr>
          <p:nvPr>
            <p:ph type="title"/>
          </p:nvPr>
        </p:nvSpPr>
        <p:spPr/>
        <p:txBody>
          <a:bodyPr/>
          <a:lstStyle/>
          <a:p>
            <a:r>
              <a:rPr lang="fr-CH" dirty="0"/>
              <a:t>Protection des données</a:t>
            </a:r>
          </a:p>
        </p:txBody>
      </p:sp>
      <p:pic>
        <p:nvPicPr>
          <p:cNvPr id="8" name="Espace réservé du contenu 7" descr="Une image contenant texte, rideau, tissu&#10;&#10;Description générée automatiquement">
            <a:extLst>
              <a:ext uri="{FF2B5EF4-FFF2-40B4-BE49-F238E27FC236}">
                <a16:creationId xmlns:a16="http://schemas.microsoft.com/office/drawing/2014/main" id="{FF129AE7-17AE-4FF6-BF6C-F2CE4E30E9E9}"/>
              </a:ext>
            </a:extLst>
          </p:cNvPr>
          <p:cNvPicPr>
            <a:picLocks noGrp="1" noChangeAspect="1"/>
          </p:cNvPicPr>
          <p:nvPr>
            <p:ph idx="10"/>
          </p:nvPr>
        </p:nvPicPr>
        <p:blipFill>
          <a:blip r:embed="rId2"/>
          <a:stretch>
            <a:fillRect/>
          </a:stretch>
        </p:blipFill>
        <p:spPr>
          <a:xfrm>
            <a:off x="5461445" y="2453833"/>
            <a:ext cx="2655987" cy="1962945"/>
          </a:xfrm>
        </p:spPr>
      </p:pic>
      <p:sp>
        <p:nvSpPr>
          <p:cNvPr id="5" name="ZoneTexte 4">
            <a:extLst>
              <a:ext uri="{FF2B5EF4-FFF2-40B4-BE49-F238E27FC236}">
                <a16:creationId xmlns:a16="http://schemas.microsoft.com/office/drawing/2014/main" id="{DFAD8BEF-4E10-4075-BC1C-A05343C25E89}"/>
              </a:ext>
            </a:extLst>
          </p:cNvPr>
          <p:cNvSpPr txBox="1"/>
          <p:nvPr/>
        </p:nvSpPr>
        <p:spPr>
          <a:xfrm>
            <a:off x="5345755" y="1345185"/>
            <a:ext cx="3204906" cy="923330"/>
          </a:xfrm>
          <a:prstGeom prst="rect">
            <a:avLst/>
          </a:prstGeom>
          <a:noFill/>
        </p:spPr>
        <p:txBody>
          <a:bodyPr wrap="square" rtlCol="0">
            <a:spAutoFit/>
          </a:bodyPr>
          <a:lstStyle/>
          <a:p>
            <a:r>
              <a:rPr lang="fr-CH" sz="1800" b="1" dirty="0">
                <a:solidFill>
                  <a:schemeClr val="tx1"/>
                </a:solidFill>
                <a:latin typeface="Arial" panose="020B0604020202020204" pitchFamily="34" charset="0"/>
                <a:cs typeface="Arial" panose="020B0604020202020204" pitchFamily="34" charset="0"/>
              </a:rPr>
              <a:t>Autres termes synonymes :</a:t>
            </a:r>
          </a:p>
          <a:p>
            <a:r>
              <a:rPr lang="fr-CH" sz="1800" dirty="0">
                <a:solidFill>
                  <a:schemeClr val="tx1"/>
                </a:solidFill>
                <a:latin typeface="Arial" panose="020B0604020202020204" pitchFamily="34" charset="0"/>
                <a:cs typeface="Arial" panose="020B0604020202020204" pitchFamily="34" charset="0"/>
              </a:rPr>
              <a:t>Privacy</a:t>
            </a:r>
          </a:p>
          <a:p>
            <a:r>
              <a:rPr lang="fr-CH" sz="1800" dirty="0">
                <a:solidFill>
                  <a:schemeClr val="tx1"/>
                </a:solidFill>
                <a:latin typeface="Arial" panose="020B0604020202020204" pitchFamily="34" charset="0"/>
                <a:cs typeface="Arial" panose="020B0604020202020204" pitchFamily="34" charset="0"/>
              </a:rPr>
              <a:t>Data Protection</a:t>
            </a:r>
          </a:p>
        </p:txBody>
      </p:sp>
      <p:sp>
        <p:nvSpPr>
          <p:cNvPr id="6" name="ZoneTexte 5">
            <a:extLst>
              <a:ext uri="{FF2B5EF4-FFF2-40B4-BE49-F238E27FC236}">
                <a16:creationId xmlns:a16="http://schemas.microsoft.com/office/drawing/2014/main" id="{13B3C7C2-E9B6-4730-B10C-8A54AA8EA220}"/>
              </a:ext>
            </a:extLst>
          </p:cNvPr>
          <p:cNvSpPr txBox="1"/>
          <p:nvPr/>
        </p:nvSpPr>
        <p:spPr>
          <a:xfrm>
            <a:off x="767816" y="2939450"/>
            <a:ext cx="4090371" cy="1477328"/>
          </a:xfrm>
          <a:prstGeom prst="rect">
            <a:avLst/>
          </a:prstGeom>
          <a:noFill/>
        </p:spPr>
        <p:txBody>
          <a:bodyPr wrap="square" rtlCol="0">
            <a:spAutoFit/>
          </a:bodyPr>
          <a:lstStyle/>
          <a:p>
            <a:r>
              <a:rPr lang="fr-CH" sz="1800" b="1" dirty="0">
                <a:solidFill>
                  <a:schemeClr val="tx1"/>
                </a:solidFill>
                <a:latin typeface="Arial" panose="020B0604020202020204" pitchFamily="34" charset="0"/>
                <a:cs typeface="Arial" panose="020B0604020202020204" pitchFamily="34" charset="0"/>
              </a:rPr>
              <a:t>But :</a:t>
            </a:r>
          </a:p>
          <a:p>
            <a:r>
              <a:rPr lang="fr-CH" sz="1800" dirty="0">
                <a:solidFill>
                  <a:srgbClr val="FF0000"/>
                </a:solidFill>
                <a:latin typeface="Arial" panose="020B0604020202020204" pitchFamily="34" charset="0"/>
                <a:cs typeface="Arial" panose="020B0604020202020204" pitchFamily="34" charset="0"/>
              </a:rPr>
              <a:t>Protéger la personnalité et les droits fondamentaux des personnes physiques </a:t>
            </a:r>
            <a:r>
              <a:rPr lang="fr-CH" sz="1800" dirty="0">
                <a:solidFill>
                  <a:schemeClr val="tx1"/>
                </a:solidFill>
                <a:latin typeface="Arial" panose="020B0604020202020204" pitchFamily="34" charset="0"/>
                <a:cs typeface="Arial" panose="020B0604020202020204" pitchFamily="34" charset="0"/>
              </a:rPr>
              <a:t>lors du traitement de leurs données personnelles</a:t>
            </a:r>
          </a:p>
        </p:txBody>
      </p:sp>
      <p:sp>
        <p:nvSpPr>
          <p:cNvPr id="7" name="ZoneTexte 6">
            <a:extLst>
              <a:ext uri="{FF2B5EF4-FFF2-40B4-BE49-F238E27FC236}">
                <a16:creationId xmlns:a16="http://schemas.microsoft.com/office/drawing/2014/main" id="{E6F353C8-9A10-4B88-B76B-D3B1F21095BC}"/>
              </a:ext>
            </a:extLst>
          </p:cNvPr>
          <p:cNvSpPr txBox="1"/>
          <p:nvPr/>
        </p:nvSpPr>
        <p:spPr>
          <a:xfrm>
            <a:off x="767817" y="1345185"/>
            <a:ext cx="4146212" cy="1477328"/>
          </a:xfrm>
          <a:prstGeom prst="rect">
            <a:avLst/>
          </a:prstGeom>
          <a:noFill/>
        </p:spPr>
        <p:txBody>
          <a:bodyPr wrap="square" rtlCol="0">
            <a:spAutoFit/>
          </a:bodyPr>
          <a:lstStyle/>
          <a:p>
            <a:r>
              <a:rPr lang="fr-CH" sz="1800" b="1" dirty="0">
                <a:solidFill>
                  <a:schemeClr val="tx1"/>
                </a:solidFill>
                <a:latin typeface="Arial" panose="020B0604020202020204" pitchFamily="34" charset="0"/>
                <a:cs typeface="Arial" panose="020B0604020202020204" pitchFamily="34" charset="0"/>
              </a:rPr>
              <a:t>Définition :</a:t>
            </a:r>
          </a:p>
          <a:p>
            <a:r>
              <a:rPr lang="fr-CH" sz="1800" dirty="0">
                <a:solidFill>
                  <a:schemeClr val="tx1"/>
                </a:solidFill>
                <a:latin typeface="Arial" panose="020B0604020202020204" pitchFamily="34" charset="0"/>
                <a:cs typeface="Arial" panose="020B0604020202020204" pitchFamily="34" charset="0"/>
              </a:rPr>
              <a:t>Ensemble des mesures </a:t>
            </a:r>
            <a:r>
              <a:rPr lang="fr-CH" sz="1800" dirty="0">
                <a:solidFill>
                  <a:srgbClr val="FF0000"/>
                </a:solidFill>
                <a:latin typeface="Arial" panose="020B0604020202020204" pitchFamily="34" charset="0"/>
                <a:cs typeface="Arial" panose="020B0604020202020204" pitchFamily="34" charset="0"/>
              </a:rPr>
              <a:t>techniques</a:t>
            </a:r>
            <a:r>
              <a:rPr lang="fr-CH" sz="1800" dirty="0">
                <a:solidFill>
                  <a:schemeClr val="tx1"/>
                </a:solidFill>
                <a:latin typeface="Arial" panose="020B0604020202020204" pitchFamily="34" charset="0"/>
                <a:cs typeface="Arial" panose="020B0604020202020204" pitchFamily="34" charset="0"/>
              </a:rPr>
              <a:t>, </a:t>
            </a:r>
            <a:r>
              <a:rPr lang="fr-CH" sz="1800" dirty="0">
                <a:solidFill>
                  <a:srgbClr val="FF0000"/>
                </a:solidFill>
                <a:latin typeface="Arial" panose="020B0604020202020204" pitchFamily="34" charset="0"/>
                <a:cs typeface="Arial" panose="020B0604020202020204" pitchFamily="34" charset="0"/>
              </a:rPr>
              <a:t>organisationnelles</a:t>
            </a:r>
            <a:r>
              <a:rPr lang="fr-CH" sz="1800" dirty="0">
                <a:solidFill>
                  <a:schemeClr val="tx1"/>
                </a:solidFill>
                <a:latin typeface="Arial" panose="020B0604020202020204" pitchFamily="34" charset="0"/>
                <a:cs typeface="Arial" panose="020B0604020202020204" pitchFamily="34" charset="0"/>
              </a:rPr>
              <a:t> et </a:t>
            </a:r>
            <a:r>
              <a:rPr lang="fr-CH" sz="1800" dirty="0">
                <a:solidFill>
                  <a:srgbClr val="FF0000"/>
                </a:solidFill>
                <a:latin typeface="Arial" panose="020B0604020202020204" pitchFamily="34" charset="0"/>
                <a:cs typeface="Arial" panose="020B0604020202020204" pitchFamily="34" charset="0"/>
              </a:rPr>
              <a:t>juridiques</a:t>
            </a:r>
            <a:r>
              <a:rPr lang="fr-CH" sz="1800" dirty="0">
                <a:solidFill>
                  <a:schemeClr val="tx1"/>
                </a:solidFill>
                <a:latin typeface="Arial" panose="020B0604020202020204" pitchFamily="34" charset="0"/>
                <a:cs typeface="Arial" panose="020B0604020202020204" pitchFamily="34" charset="0"/>
              </a:rPr>
              <a:t> qui encadrent le traitement des données personnelles  </a:t>
            </a:r>
          </a:p>
        </p:txBody>
      </p:sp>
    </p:spTree>
    <p:extLst>
      <p:ext uri="{BB962C8B-B14F-4D97-AF65-F5344CB8AC3E}">
        <p14:creationId xmlns:p14="http://schemas.microsoft.com/office/powerpoint/2010/main" val="87443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BC5D22-8119-4C95-AE24-BEE04EC46871}"/>
              </a:ext>
            </a:extLst>
          </p:cNvPr>
          <p:cNvSpPr>
            <a:spLocks noGrp="1"/>
          </p:cNvSpPr>
          <p:nvPr>
            <p:ph type="title"/>
          </p:nvPr>
        </p:nvSpPr>
        <p:spPr>
          <a:xfrm>
            <a:off x="1223964" y="718799"/>
            <a:ext cx="7306798" cy="715721"/>
          </a:xfrm>
        </p:spPr>
        <p:txBody>
          <a:bodyPr/>
          <a:lstStyle/>
          <a:p>
            <a:r>
              <a:rPr lang="fr-CH" dirty="0"/>
              <a:t>8 grands principes</a:t>
            </a:r>
          </a:p>
        </p:txBody>
      </p:sp>
      <p:sp>
        <p:nvSpPr>
          <p:cNvPr id="4" name="Espace réservé du contenu 3">
            <a:extLst>
              <a:ext uri="{FF2B5EF4-FFF2-40B4-BE49-F238E27FC236}">
                <a16:creationId xmlns:a16="http://schemas.microsoft.com/office/drawing/2014/main" id="{88CA23F3-57A9-472A-A36F-BF43B6B4A94E}"/>
              </a:ext>
            </a:extLst>
          </p:cNvPr>
          <p:cNvSpPr>
            <a:spLocks noGrp="1"/>
          </p:cNvSpPr>
          <p:nvPr>
            <p:ph idx="10"/>
          </p:nvPr>
        </p:nvSpPr>
        <p:spPr/>
        <p:txBody>
          <a:bodyPr/>
          <a:lstStyle/>
          <a:p>
            <a:endParaRPr lang="fr-CH"/>
          </a:p>
        </p:txBody>
      </p:sp>
      <p:grpSp>
        <p:nvGrpSpPr>
          <p:cNvPr id="53" name="Groupe 52">
            <a:extLst>
              <a:ext uri="{FF2B5EF4-FFF2-40B4-BE49-F238E27FC236}">
                <a16:creationId xmlns:a16="http://schemas.microsoft.com/office/drawing/2014/main" id="{96E38529-CD82-4961-817D-1E10FC054B99}"/>
              </a:ext>
            </a:extLst>
          </p:cNvPr>
          <p:cNvGrpSpPr/>
          <p:nvPr/>
        </p:nvGrpSpPr>
        <p:grpSpPr>
          <a:xfrm>
            <a:off x="668287" y="1446085"/>
            <a:ext cx="1711045" cy="1182465"/>
            <a:chOff x="6005524" y="484114"/>
            <a:chExt cx="1711045" cy="1182465"/>
          </a:xfrm>
        </p:grpSpPr>
        <p:pic>
          <p:nvPicPr>
            <p:cNvPr id="54" name="Graphique 53" descr="Balance de la justice avec un remplissage uni">
              <a:extLst>
                <a:ext uri="{FF2B5EF4-FFF2-40B4-BE49-F238E27FC236}">
                  <a16:creationId xmlns:a16="http://schemas.microsoft.com/office/drawing/2014/main" id="{F97BAFFD-C70D-4D57-AE13-F7D8983E8D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0118" y="484114"/>
              <a:ext cx="914400" cy="914400"/>
            </a:xfrm>
            <a:prstGeom prst="rect">
              <a:avLst/>
            </a:prstGeom>
          </p:spPr>
        </p:pic>
        <p:sp>
          <p:nvSpPr>
            <p:cNvPr id="55" name="ZoneTexte 54">
              <a:extLst>
                <a:ext uri="{FF2B5EF4-FFF2-40B4-BE49-F238E27FC236}">
                  <a16:creationId xmlns:a16="http://schemas.microsoft.com/office/drawing/2014/main" id="{EC521FD0-8606-4E2A-B946-40C162D99697}"/>
                </a:ext>
              </a:extLst>
            </p:cNvPr>
            <p:cNvSpPr txBox="1"/>
            <p:nvPr/>
          </p:nvSpPr>
          <p:spPr>
            <a:xfrm>
              <a:off x="6005524" y="1297247"/>
              <a:ext cx="1711045" cy="369332"/>
            </a:xfrm>
            <a:prstGeom prst="rect">
              <a:avLst/>
            </a:prstGeom>
            <a:noFill/>
          </p:spPr>
          <p:txBody>
            <a:bodyPr wrap="none" rtlCol="0">
              <a:spAutoFit/>
            </a:bodyPr>
            <a:lstStyle/>
            <a:p>
              <a:pPr algn="ctr"/>
              <a:r>
                <a:rPr lang="fr-CH" sz="1800" dirty="0">
                  <a:solidFill>
                    <a:schemeClr val="tx1"/>
                  </a:solidFill>
                </a:rPr>
                <a:t>Licéité / Légalité</a:t>
              </a:r>
            </a:p>
          </p:txBody>
        </p:sp>
      </p:grpSp>
      <p:grpSp>
        <p:nvGrpSpPr>
          <p:cNvPr id="56" name="Groupe 55">
            <a:extLst>
              <a:ext uri="{FF2B5EF4-FFF2-40B4-BE49-F238E27FC236}">
                <a16:creationId xmlns:a16="http://schemas.microsoft.com/office/drawing/2014/main" id="{4BC6A16B-3927-4695-B642-0AB88AD495B6}"/>
              </a:ext>
            </a:extLst>
          </p:cNvPr>
          <p:cNvGrpSpPr/>
          <p:nvPr/>
        </p:nvGrpSpPr>
        <p:grpSpPr>
          <a:xfrm>
            <a:off x="3169714" y="1606942"/>
            <a:ext cx="1083886" cy="1021608"/>
            <a:chOff x="6210334" y="1323374"/>
            <a:chExt cx="1083886" cy="1021608"/>
          </a:xfrm>
        </p:grpSpPr>
        <p:pic>
          <p:nvPicPr>
            <p:cNvPr id="57" name="Graphique 56" descr="Poignée de main avec un remplissage uni">
              <a:extLst>
                <a:ext uri="{FF2B5EF4-FFF2-40B4-BE49-F238E27FC236}">
                  <a16:creationId xmlns:a16="http://schemas.microsoft.com/office/drawing/2014/main" id="{A6F7AB2F-2494-4DA5-8ABB-D89E77BBA7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7605" y="1323374"/>
              <a:ext cx="914400" cy="914400"/>
            </a:xfrm>
            <a:prstGeom prst="rect">
              <a:avLst/>
            </a:prstGeom>
          </p:spPr>
        </p:pic>
        <p:sp>
          <p:nvSpPr>
            <p:cNvPr id="58" name="ZoneTexte 57">
              <a:extLst>
                <a:ext uri="{FF2B5EF4-FFF2-40B4-BE49-F238E27FC236}">
                  <a16:creationId xmlns:a16="http://schemas.microsoft.com/office/drawing/2014/main" id="{2AE704CF-5AD4-4C6F-852A-742AC04F93B0}"/>
                </a:ext>
              </a:extLst>
            </p:cNvPr>
            <p:cNvSpPr txBox="1"/>
            <p:nvPr/>
          </p:nvSpPr>
          <p:spPr>
            <a:xfrm>
              <a:off x="6210334" y="1975650"/>
              <a:ext cx="1083886" cy="369332"/>
            </a:xfrm>
            <a:prstGeom prst="rect">
              <a:avLst/>
            </a:prstGeom>
            <a:noFill/>
          </p:spPr>
          <p:txBody>
            <a:bodyPr wrap="none" rtlCol="0">
              <a:spAutoFit/>
            </a:bodyPr>
            <a:lstStyle/>
            <a:p>
              <a:pPr algn="ctr"/>
              <a:r>
                <a:rPr lang="fr-CH" sz="1800" dirty="0">
                  <a:solidFill>
                    <a:schemeClr val="tx1"/>
                  </a:solidFill>
                </a:rPr>
                <a:t>Bonne foi</a:t>
              </a:r>
            </a:p>
          </p:txBody>
        </p:sp>
      </p:grpSp>
      <p:grpSp>
        <p:nvGrpSpPr>
          <p:cNvPr id="59" name="Groupe 58">
            <a:extLst>
              <a:ext uri="{FF2B5EF4-FFF2-40B4-BE49-F238E27FC236}">
                <a16:creationId xmlns:a16="http://schemas.microsoft.com/office/drawing/2014/main" id="{87BBE4B1-1E2A-4EB2-A20C-C094FEFFEDBA}"/>
              </a:ext>
            </a:extLst>
          </p:cNvPr>
          <p:cNvGrpSpPr/>
          <p:nvPr/>
        </p:nvGrpSpPr>
        <p:grpSpPr>
          <a:xfrm>
            <a:off x="7561313" y="1477405"/>
            <a:ext cx="914400" cy="1151145"/>
            <a:chOff x="6776972" y="1198925"/>
            <a:chExt cx="914400" cy="1151145"/>
          </a:xfrm>
        </p:grpSpPr>
        <p:pic>
          <p:nvPicPr>
            <p:cNvPr id="60" name="Graphique 59" descr="Mille avec un remplissage uni">
              <a:extLst>
                <a:ext uri="{FF2B5EF4-FFF2-40B4-BE49-F238E27FC236}">
                  <a16:creationId xmlns:a16="http://schemas.microsoft.com/office/drawing/2014/main" id="{B918D338-52A4-47A2-8B2B-C985286F1A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76972" y="1198925"/>
              <a:ext cx="914400" cy="914400"/>
            </a:xfrm>
            <a:prstGeom prst="rect">
              <a:avLst/>
            </a:prstGeom>
          </p:spPr>
        </p:pic>
        <p:sp>
          <p:nvSpPr>
            <p:cNvPr id="61" name="ZoneTexte 60">
              <a:extLst>
                <a:ext uri="{FF2B5EF4-FFF2-40B4-BE49-F238E27FC236}">
                  <a16:creationId xmlns:a16="http://schemas.microsoft.com/office/drawing/2014/main" id="{6B89A389-BFAC-47F3-8762-C35E350E40C9}"/>
                </a:ext>
              </a:extLst>
            </p:cNvPr>
            <p:cNvSpPr txBox="1"/>
            <p:nvPr/>
          </p:nvSpPr>
          <p:spPr>
            <a:xfrm>
              <a:off x="6798444" y="1980738"/>
              <a:ext cx="871456" cy="369332"/>
            </a:xfrm>
            <a:prstGeom prst="rect">
              <a:avLst/>
            </a:prstGeom>
            <a:noFill/>
          </p:spPr>
          <p:txBody>
            <a:bodyPr wrap="none" rtlCol="0">
              <a:spAutoFit/>
            </a:bodyPr>
            <a:lstStyle/>
            <a:p>
              <a:pPr algn="ctr"/>
              <a:r>
                <a:rPr lang="fr-CH" sz="1800" dirty="0">
                  <a:solidFill>
                    <a:schemeClr val="tx1"/>
                  </a:solidFill>
                </a:rPr>
                <a:t>Finalité</a:t>
              </a:r>
            </a:p>
          </p:txBody>
        </p:sp>
      </p:grpSp>
      <p:grpSp>
        <p:nvGrpSpPr>
          <p:cNvPr id="62" name="Groupe 61">
            <a:extLst>
              <a:ext uri="{FF2B5EF4-FFF2-40B4-BE49-F238E27FC236}">
                <a16:creationId xmlns:a16="http://schemas.microsoft.com/office/drawing/2014/main" id="{F7E557E8-152B-4271-9016-779325F81C73}"/>
              </a:ext>
            </a:extLst>
          </p:cNvPr>
          <p:cNvGrpSpPr/>
          <p:nvPr/>
        </p:nvGrpSpPr>
        <p:grpSpPr>
          <a:xfrm>
            <a:off x="5043982" y="1423305"/>
            <a:ext cx="1726948" cy="1205245"/>
            <a:chOff x="309371" y="3384103"/>
            <a:chExt cx="1726948" cy="1205245"/>
          </a:xfrm>
        </p:grpSpPr>
        <p:pic>
          <p:nvPicPr>
            <p:cNvPr id="63" name="Graphique 62" descr="Presse-papiers mixte avec un remplissage uni">
              <a:extLst>
                <a:ext uri="{FF2B5EF4-FFF2-40B4-BE49-F238E27FC236}">
                  <a16:creationId xmlns:a16="http://schemas.microsoft.com/office/drawing/2014/main" id="{B04285C7-0530-4B71-AF30-748E9E31BE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271" y="3384103"/>
              <a:ext cx="914400" cy="914400"/>
            </a:xfrm>
            <a:prstGeom prst="rect">
              <a:avLst/>
            </a:prstGeom>
          </p:spPr>
        </p:pic>
        <p:sp>
          <p:nvSpPr>
            <p:cNvPr id="64" name="ZoneTexte 63">
              <a:extLst>
                <a:ext uri="{FF2B5EF4-FFF2-40B4-BE49-F238E27FC236}">
                  <a16:creationId xmlns:a16="http://schemas.microsoft.com/office/drawing/2014/main" id="{E57304AE-5487-475C-9591-C63EB47CB32E}"/>
                </a:ext>
              </a:extLst>
            </p:cNvPr>
            <p:cNvSpPr txBox="1"/>
            <p:nvPr/>
          </p:nvSpPr>
          <p:spPr>
            <a:xfrm>
              <a:off x="309371" y="4220016"/>
              <a:ext cx="1726948" cy="369332"/>
            </a:xfrm>
            <a:prstGeom prst="rect">
              <a:avLst/>
            </a:prstGeom>
            <a:noFill/>
          </p:spPr>
          <p:txBody>
            <a:bodyPr wrap="none" rtlCol="0">
              <a:spAutoFit/>
            </a:bodyPr>
            <a:lstStyle/>
            <a:p>
              <a:pPr algn="ctr"/>
              <a:r>
                <a:rPr lang="fr-CH" sz="1800" dirty="0">
                  <a:solidFill>
                    <a:schemeClr val="tx1"/>
                  </a:solidFill>
                </a:rPr>
                <a:t>Proportionnalité</a:t>
              </a:r>
            </a:p>
          </p:txBody>
        </p:sp>
      </p:grpSp>
      <p:grpSp>
        <p:nvGrpSpPr>
          <p:cNvPr id="65" name="Groupe 64">
            <a:extLst>
              <a:ext uri="{FF2B5EF4-FFF2-40B4-BE49-F238E27FC236}">
                <a16:creationId xmlns:a16="http://schemas.microsoft.com/office/drawing/2014/main" id="{57273C2B-958E-4BC0-B2F9-55FACE07AA9C}"/>
              </a:ext>
            </a:extLst>
          </p:cNvPr>
          <p:cNvGrpSpPr/>
          <p:nvPr/>
        </p:nvGrpSpPr>
        <p:grpSpPr>
          <a:xfrm>
            <a:off x="635024" y="3027077"/>
            <a:ext cx="1806456" cy="1142435"/>
            <a:chOff x="6835486" y="3539924"/>
            <a:chExt cx="1806456" cy="1142435"/>
          </a:xfrm>
        </p:grpSpPr>
        <p:pic>
          <p:nvPicPr>
            <p:cNvPr id="66" name="Graphique 65" descr="Informations avec un remplissage uni">
              <a:extLst>
                <a:ext uri="{FF2B5EF4-FFF2-40B4-BE49-F238E27FC236}">
                  <a16:creationId xmlns:a16="http://schemas.microsoft.com/office/drawing/2014/main" id="{DC9055C7-7E02-49B8-8598-D764FA285D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81896" y="3539924"/>
              <a:ext cx="914400" cy="914400"/>
            </a:xfrm>
            <a:prstGeom prst="rect">
              <a:avLst/>
            </a:prstGeom>
          </p:spPr>
        </p:pic>
        <p:sp>
          <p:nvSpPr>
            <p:cNvPr id="67" name="ZoneTexte 66">
              <a:extLst>
                <a:ext uri="{FF2B5EF4-FFF2-40B4-BE49-F238E27FC236}">
                  <a16:creationId xmlns:a16="http://schemas.microsoft.com/office/drawing/2014/main" id="{54AD5C63-8976-454E-AC5C-162B4CC7F02B}"/>
                </a:ext>
              </a:extLst>
            </p:cNvPr>
            <p:cNvSpPr txBox="1"/>
            <p:nvPr/>
          </p:nvSpPr>
          <p:spPr>
            <a:xfrm>
              <a:off x="6835486" y="4313027"/>
              <a:ext cx="1806456" cy="369332"/>
            </a:xfrm>
            <a:prstGeom prst="rect">
              <a:avLst/>
            </a:prstGeom>
            <a:noFill/>
          </p:spPr>
          <p:txBody>
            <a:bodyPr wrap="none" rtlCol="0">
              <a:spAutoFit/>
            </a:bodyPr>
            <a:lstStyle/>
            <a:p>
              <a:pPr algn="ctr"/>
              <a:r>
                <a:rPr lang="fr-CH" sz="1800" dirty="0">
                  <a:solidFill>
                    <a:schemeClr val="tx1"/>
                  </a:solidFill>
                </a:rPr>
                <a:t>Reconnaissabilité</a:t>
              </a:r>
            </a:p>
          </p:txBody>
        </p:sp>
      </p:grpSp>
      <p:grpSp>
        <p:nvGrpSpPr>
          <p:cNvPr id="69" name="Groupe 68">
            <a:extLst>
              <a:ext uri="{FF2B5EF4-FFF2-40B4-BE49-F238E27FC236}">
                <a16:creationId xmlns:a16="http://schemas.microsoft.com/office/drawing/2014/main" id="{ADB9D835-3FBA-4A7B-A67B-D16A6DED70DA}"/>
              </a:ext>
            </a:extLst>
          </p:cNvPr>
          <p:cNvGrpSpPr/>
          <p:nvPr/>
        </p:nvGrpSpPr>
        <p:grpSpPr>
          <a:xfrm>
            <a:off x="3124274" y="2951753"/>
            <a:ext cx="1166345" cy="1217759"/>
            <a:chOff x="6544732" y="4307227"/>
            <a:chExt cx="1166345" cy="1217759"/>
          </a:xfrm>
        </p:grpSpPr>
        <p:sp>
          <p:nvSpPr>
            <p:cNvPr id="70" name="ZoneTexte 69">
              <a:extLst>
                <a:ext uri="{FF2B5EF4-FFF2-40B4-BE49-F238E27FC236}">
                  <a16:creationId xmlns:a16="http://schemas.microsoft.com/office/drawing/2014/main" id="{5A025CF2-AFD7-466C-A9C2-FD7D65CBC51B}"/>
                </a:ext>
              </a:extLst>
            </p:cNvPr>
            <p:cNvSpPr txBox="1"/>
            <p:nvPr/>
          </p:nvSpPr>
          <p:spPr>
            <a:xfrm>
              <a:off x="6544732" y="5155654"/>
              <a:ext cx="1166345" cy="369332"/>
            </a:xfrm>
            <a:prstGeom prst="rect">
              <a:avLst/>
            </a:prstGeom>
            <a:noFill/>
          </p:spPr>
          <p:txBody>
            <a:bodyPr wrap="none" rtlCol="0">
              <a:spAutoFit/>
            </a:bodyPr>
            <a:lstStyle/>
            <a:p>
              <a:pPr algn="ctr"/>
              <a:r>
                <a:rPr lang="fr-CH" sz="1800" dirty="0">
                  <a:solidFill>
                    <a:schemeClr val="tx1"/>
                  </a:solidFill>
                </a:rPr>
                <a:t>Exactitude</a:t>
              </a:r>
            </a:p>
          </p:txBody>
        </p:sp>
        <p:pic>
          <p:nvPicPr>
            <p:cNvPr id="71" name="Graphique 70" descr="Badge Tick1 avec un remplissage uni">
              <a:extLst>
                <a:ext uri="{FF2B5EF4-FFF2-40B4-BE49-F238E27FC236}">
                  <a16:creationId xmlns:a16="http://schemas.microsoft.com/office/drawing/2014/main" id="{61460B6C-F6AA-4FA6-B813-9A57DE3412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70705" y="4307227"/>
              <a:ext cx="914400" cy="914400"/>
            </a:xfrm>
            <a:prstGeom prst="rect">
              <a:avLst/>
            </a:prstGeom>
          </p:spPr>
        </p:pic>
      </p:grpSp>
      <p:grpSp>
        <p:nvGrpSpPr>
          <p:cNvPr id="72" name="Groupe 71">
            <a:extLst>
              <a:ext uri="{FF2B5EF4-FFF2-40B4-BE49-F238E27FC236}">
                <a16:creationId xmlns:a16="http://schemas.microsoft.com/office/drawing/2014/main" id="{39592499-0CE2-4E77-80A1-AA7D40F0C74D}"/>
              </a:ext>
            </a:extLst>
          </p:cNvPr>
          <p:cNvGrpSpPr/>
          <p:nvPr/>
        </p:nvGrpSpPr>
        <p:grpSpPr>
          <a:xfrm>
            <a:off x="7559818" y="2960875"/>
            <a:ext cx="970944" cy="1208637"/>
            <a:chOff x="4196436" y="4727104"/>
            <a:chExt cx="970944" cy="1208637"/>
          </a:xfrm>
        </p:grpSpPr>
        <p:pic>
          <p:nvPicPr>
            <p:cNvPr id="73" name="Graphique 72" descr="Bouclier coche avec un remplissage uni">
              <a:extLst>
                <a:ext uri="{FF2B5EF4-FFF2-40B4-BE49-F238E27FC236}">
                  <a16:creationId xmlns:a16="http://schemas.microsoft.com/office/drawing/2014/main" id="{0EBE64A5-47EF-47D7-80ED-B6D56336137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96436" y="4727104"/>
              <a:ext cx="914400" cy="914400"/>
            </a:xfrm>
            <a:prstGeom prst="rect">
              <a:avLst/>
            </a:prstGeom>
          </p:spPr>
        </p:pic>
        <p:sp>
          <p:nvSpPr>
            <p:cNvPr id="74" name="ZoneTexte 73">
              <a:extLst>
                <a:ext uri="{FF2B5EF4-FFF2-40B4-BE49-F238E27FC236}">
                  <a16:creationId xmlns:a16="http://schemas.microsoft.com/office/drawing/2014/main" id="{AD36E43E-CAB4-4963-B061-9BCD6B0A9309}"/>
                </a:ext>
              </a:extLst>
            </p:cNvPr>
            <p:cNvSpPr txBox="1"/>
            <p:nvPr/>
          </p:nvSpPr>
          <p:spPr>
            <a:xfrm>
              <a:off x="4218980" y="5566409"/>
              <a:ext cx="948400" cy="369332"/>
            </a:xfrm>
            <a:prstGeom prst="rect">
              <a:avLst/>
            </a:prstGeom>
            <a:noFill/>
          </p:spPr>
          <p:txBody>
            <a:bodyPr wrap="none" rtlCol="0">
              <a:spAutoFit/>
            </a:bodyPr>
            <a:lstStyle/>
            <a:p>
              <a:pPr algn="ctr"/>
              <a:r>
                <a:rPr lang="fr-CH" sz="1800" dirty="0">
                  <a:solidFill>
                    <a:schemeClr val="tx1"/>
                  </a:solidFill>
                </a:rPr>
                <a:t>Sécurité</a:t>
              </a:r>
            </a:p>
          </p:txBody>
        </p:sp>
      </p:grpSp>
      <p:grpSp>
        <p:nvGrpSpPr>
          <p:cNvPr id="75" name="Groupe 74">
            <a:extLst>
              <a:ext uri="{FF2B5EF4-FFF2-40B4-BE49-F238E27FC236}">
                <a16:creationId xmlns:a16="http://schemas.microsoft.com/office/drawing/2014/main" id="{97A686E3-2451-47A5-AF31-81621EA2FC21}"/>
              </a:ext>
            </a:extLst>
          </p:cNvPr>
          <p:cNvGrpSpPr/>
          <p:nvPr/>
        </p:nvGrpSpPr>
        <p:grpSpPr>
          <a:xfrm>
            <a:off x="5224693" y="3003389"/>
            <a:ext cx="1421992" cy="1166123"/>
            <a:chOff x="5052093" y="4724901"/>
            <a:chExt cx="1421992" cy="1166123"/>
          </a:xfrm>
        </p:grpSpPr>
        <p:pic>
          <p:nvPicPr>
            <p:cNvPr id="76" name="Graphique 75" descr="Base de données avec un remplissage uni">
              <a:extLst>
                <a:ext uri="{FF2B5EF4-FFF2-40B4-BE49-F238E27FC236}">
                  <a16:creationId xmlns:a16="http://schemas.microsoft.com/office/drawing/2014/main" id="{FBB643CE-6F75-46C7-9253-D611263AD71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09673" y="4724901"/>
              <a:ext cx="914400" cy="914400"/>
            </a:xfrm>
            <a:prstGeom prst="rect">
              <a:avLst/>
            </a:prstGeom>
          </p:spPr>
        </p:pic>
        <p:sp>
          <p:nvSpPr>
            <p:cNvPr id="77" name="ZoneTexte 76">
              <a:extLst>
                <a:ext uri="{FF2B5EF4-FFF2-40B4-BE49-F238E27FC236}">
                  <a16:creationId xmlns:a16="http://schemas.microsoft.com/office/drawing/2014/main" id="{F0DF314E-127A-49EB-8290-2ECEB3CCF00C}"/>
                </a:ext>
              </a:extLst>
            </p:cNvPr>
            <p:cNvSpPr txBox="1"/>
            <p:nvPr/>
          </p:nvSpPr>
          <p:spPr>
            <a:xfrm>
              <a:off x="5052093" y="5521692"/>
              <a:ext cx="1421992" cy="369332"/>
            </a:xfrm>
            <a:prstGeom prst="rect">
              <a:avLst/>
            </a:prstGeom>
            <a:noFill/>
          </p:spPr>
          <p:txBody>
            <a:bodyPr wrap="none" rtlCol="0">
              <a:spAutoFit/>
            </a:bodyPr>
            <a:lstStyle/>
            <a:p>
              <a:pPr algn="ctr"/>
              <a:r>
                <a:rPr lang="fr-CH" sz="1800" dirty="0">
                  <a:solidFill>
                    <a:schemeClr val="tx1"/>
                  </a:solidFill>
                </a:rPr>
                <a:t>Conservation</a:t>
              </a:r>
            </a:p>
          </p:txBody>
        </p:sp>
      </p:grpSp>
    </p:spTree>
    <p:extLst>
      <p:ext uri="{BB962C8B-B14F-4D97-AF65-F5344CB8AC3E}">
        <p14:creationId xmlns:p14="http://schemas.microsoft.com/office/powerpoint/2010/main" val="90857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53E25-C179-42EC-A256-C7594DFC3077}"/>
              </a:ext>
            </a:extLst>
          </p:cNvPr>
          <p:cNvSpPr>
            <a:spLocks noGrp="1"/>
          </p:cNvSpPr>
          <p:nvPr>
            <p:ph type="title"/>
          </p:nvPr>
        </p:nvSpPr>
        <p:spPr/>
        <p:txBody>
          <a:bodyPr/>
          <a:lstStyle/>
          <a:p>
            <a:r>
              <a:rPr lang="fr-CH" dirty="0"/>
              <a:t>Données personnelles</a:t>
            </a:r>
          </a:p>
        </p:txBody>
      </p:sp>
      <p:pic>
        <p:nvPicPr>
          <p:cNvPr id="4" name="Espace réservé du contenu 3">
            <a:extLst>
              <a:ext uri="{FF2B5EF4-FFF2-40B4-BE49-F238E27FC236}">
                <a16:creationId xmlns:a16="http://schemas.microsoft.com/office/drawing/2014/main" id="{07A05CAF-0263-4617-B89D-3021E7746719}"/>
              </a:ext>
            </a:extLst>
          </p:cNvPr>
          <p:cNvPicPr>
            <a:picLocks noGrp="1" noChangeAspect="1"/>
          </p:cNvPicPr>
          <p:nvPr>
            <p:ph idx="10"/>
          </p:nvPr>
        </p:nvPicPr>
        <p:blipFill>
          <a:blip r:embed="rId2"/>
          <a:stretch>
            <a:fillRect/>
          </a:stretch>
        </p:blipFill>
        <p:spPr>
          <a:xfrm>
            <a:off x="894964" y="3451156"/>
            <a:ext cx="2650835" cy="1368218"/>
          </a:xfrm>
        </p:spPr>
      </p:pic>
      <p:sp>
        <p:nvSpPr>
          <p:cNvPr id="8" name="ZoneTexte 7">
            <a:extLst>
              <a:ext uri="{FF2B5EF4-FFF2-40B4-BE49-F238E27FC236}">
                <a16:creationId xmlns:a16="http://schemas.microsoft.com/office/drawing/2014/main" id="{02D6C881-2946-4EAD-B191-BB0D391353E5}"/>
              </a:ext>
            </a:extLst>
          </p:cNvPr>
          <p:cNvSpPr txBox="1"/>
          <p:nvPr/>
        </p:nvSpPr>
        <p:spPr>
          <a:xfrm>
            <a:off x="816676" y="2674527"/>
            <a:ext cx="3464231" cy="646331"/>
          </a:xfrm>
          <a:prstGeom prst="rect">
            <a:avLst/>
          </a:prstGeom>
          <a:noFill/>
        </p:spPr>
        <p:txBody>
          <a:bodyPr wrap="square" rtlCol="0">
            <a:spAutoFit/>
          </a:bodyPr>
          <a:lstStyle/>
          <a:p>
            <a:r>
              <a:rPr lang="fr-CH" sz="1800" b="1" dirty="0">
                <a:solidFill>
                  <a:schemeClr val="tx1"/>
                </a:solidFill>
                <a:latin typeface="Arial" panose="020B0604020202020204" pitchFamily="34" charset="0"/>
                <a:cs typeface="Arial" panose="020B0604020202020204" pitchFamily="34" charset="0"/>
              </a:rPr>
              <a:t>Autre terme synonyme :</a:t>
            </a:r>
          </a:p>
          <a:p>
            <a:r>
              <a:rPr lang="fr-CH" sz="1800" dirty="0">
                <a:solidFill>
                  <a:schemeClr val="tx1"/>
                </a:solidFill>
                <a:latin typeface="Arial" panose="020B0604020202020204" pitchFamily="34" charset="0"/>
                <a:cs typeface="Arial" panose="020B0604020202020204" pitchFamily="34" charset="0"/>
              </a:rPr>
              <a:t>Donnée à caractère personnel</a:t>
            </a:r>
          </a:p>
        </p:txBody>
      </p:sp>
      <p:sp>
        <p:nvSpPr>
          <p:cNvPr id="9" name="ZoneTexte 8">
            <a:extLst>
              <a:ext uri="{FF2B5EF4-FFF2-40B4-BE49-F238E27FC236}">
                <a16:creationId xmlns:a16="http://schemas.microsoft.com/office/drawing/2014/main" id="{E9295FDD-1CE9-441A-8606-53E69CA40E23}"/>
              </a:ext>
            </a:extLst>
          </p:cNvPr>
          <p:cNvSpPr txBox="1"/>
          <p:nvPr/>
        </p:nvSpPr>
        <p:spPr>
          <a:xfrm>
            <a:off x="816678" y="1412323"/>
            <a:ext cx="3615719" cy="1200329"/>
          </a:xfrm>
          <a:prstGeom prst="rect">
            <a:avLst/>
          </a:prstGeom>
          <a:noFill/>
        </p:spPr>
        <p:txBody>
          <a:bodyPr wrap="square" rtlCol="0">
            <a:spAutoFit/>
          </a:bodyPr>
          <a:lstStyle/>
          <a:p>
            <a:r>
              <a:rPr lang="fr-CH" sz="1800" b="1" dirty="0">
                <a:solidFill>
                  <a:schemeClr val="tx1"/>
                </a:solidFill>
                <a:latin typeface="Arial" panose="020B0604020202020204" pitchFamily="34" charset="0"/>
                <a:cs typeface="Arial" panose="020B0604020202020204" pitchFamily="34" charset="0"/>
              </a:rPr>
              <a:t>Définition :</a:t>
            </a:r>
          </a:p>
          <a:p>
            <a:r>
              <a:rPr lang="fr-CH" sz="1800" dirty="0">
                <a:solidFill>
                  <a:srgbClr val="FF0000"/>
                </a:solidFill>
                <a:latin typeface="Arial" panose="020B0604020202020204" pitchFamily="34" charset="0"/>
                <a:cs typeface="Arial" panose="020B0604020202020204" pitchFamily="34" charset="0"/>
              </a:rPr>
              <a:t>Toute information </a:t>
            </a:r>
            <a:r>
              <a:rPr lang="fr-CH" sz="1800" dirty="0">
                <a:latin typeface="Arial" panose="020B0604020202020204" pitchFamily="34" charset="0"/>
                <a:cs typeface="Arial" panose="020B0604020202020204" pitchFamily="34" charset="0"/>
              </a:rPr>
              <a:t>concernant une </a:t>
            </a:r>
            <a:r>
              <a:rPr lang="fr-CH" sz="1800" dirty="0">
                <a:solidFill>
                  <a:srgbClr val="FF0000"/>
                </a:solidFill>
                <a:latin typeface="Arial" panose="020B0604020202020204" pitchFamily="34" charset="0"/>
                <a:cs typeface="Arial" panose="020B0604020202020204" pitchFamily="34" charset="0"/>
              </a:rPr>
              <a:t>personne physique identifiée </a:t>
            </a:r>
            <a:r>
              <a:rPr lang="fr-CH" sz="1800" dirty="0">
                <a:latin typeface="Arial" panose="020B0604020202020204" pitchFamily="34" charset="0"/>
                <a:cs typeface="Arial" panose="020B0604020202020204" pitchFamily="34" charset="0"/>
              </a:rPr>
              <a:t>ou </a:t>
            </a:r>
            <a:r>
              <a:rPr lang="fr-CH" sz="1800" dirty="0">
                <a:solidFill>
                  <a:srgbClr val="FF0000"/>
                </a:solidFill>
                <a:latin typeface="Arial" panose="020B0604020202020204" pitchFamily="34" charset="0"/>
                <a:cs typeface="Arial" panose="020B0604020202020204" pitchFamily="34" charset="0"/>
              </a:rPr>
              <a:t>identifiable</a:t>
            </a:r>
            <a:r>
              <a:rPr lang="fr-CH" sz="1800" dirty="0">
                <a:latin typeface="Arial" panose="020B0604020202020204" pitchFamily="34" charset="0"/>
                <a:cs typeface="Arial" panose="020B0604020202020204" pitchFamily="34" charset="0"/>
              </a:rPr>
              <a:t> (</a:t>
            </a:r>
            <a:r>
              <a:rPr lang="fr-CH" sz="1800" dirty="0">
                <a:solidFill>
                  <a:srgbClr val="FF0000"/>
                </a:solidFill>
                <a:latin typeface="Arial" panose="020B0604020202020204" pitchFamily="34" charset="0"/>
                <a:cs typeface="Arial" panose="020B0604020202020204" pitchFamily="34" charset="0"/>
              </a:rPr>
              <a:t>personne concernée</a:t>
            </a:r>
            <a:r>
              <a:rPr lang="fr-CH" sz="1800" dirty="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798C27FC-1A92-462E-B376-F0D0B343AFEB}"/>
              </a:ext>
            </a:extLst>
          </p:cNvPr>
          <p:cNvSpPr txBox="1"/>
          <p:nvPr/>
        </p:nvSpPr>
        <p:spPr>
          <a:xfrm>
            <a:off x="4863094" y="1455737"/>
            <a:ext cx="3799277" cy="2585323"/>
          </a:xfrm>
          <a:prstGeom prst="rect">
            <a:avLst/>
          </a:prstGeom>
          <a:noFill/>
        </p:spPr>
        <p:txBody>
          <a:bodyPr wrap="square" rtlCol="0">
            <a:spAutoFit/>
          </a:bodyPr>
          <a:lstStyle/>
          <a:p>
            <a:r>
              <a:rPr lang="fr-CH" sz="1800" b="1" dirty="0">
                <a:solidFill>
                  <a:schemeClr val="tx1"/>
                </a:solidFill>
                <a:latin typeface="Arial" panose="020B0604020202020204" pitchFamily="34" charset="0"/>
                <a:cs typeface="Arial" panose="020B0604020202020204" pitchFamily="34" charset="0"/>
              </a:rPr>
              <a:t>Quelques exemples :</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nom</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photo</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adresse postale</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adresse mail</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numéro de téléphone</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numéro AVS</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adresse IP</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identifiant de connexion informatique</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enregistrement vocal</a:t>
            </a:r>
          </a:p>
        </p:txBody>
      </p:sp>
    </p:spTree>
    <p:extLst>
      <p:ext uri="{BB962C8B-B14F-4D97-AF65-F5344CB8AC3E}">
        <p14:creationId xmlns:p14="http://schemas.microsoft.com/office/powerpoint/2010/main" val="27465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C0F4E8A-252B-4A30-9D7F-48CB688BA32C}"/>
              </a:ext>
            </a:extLst>
          </p:cNvPr>
          <p:cNvSpPr>
            <a:spLocks noGrp="1"/>
          </p:cNvSpPr>
          <p:nvPr>
            <p:ph type="title"/>
          </p:nvPr>
        </p:nvSpPr>
        <p:spPr/>
        <p:txBody>
          <a:bodyPr/>
          <a:lstStyle/>
          <a:p>
            <a:r>
              <a:rPr lang="fr-CH" dirty="0"/>
              <a:t>Données personnelles sensibles</a:t>
            </a:r>
          </a:p>
        </p:txBody>
      </p:sp>
      <p:pic>
        <p:nvPicPr>
          <p:cNvPr id="3" name="Espace réservé du contenu 2" descr="Une image contenant lumière, très coloré, différent, ligné&#10;&#10;Description générée automatiquement">
            <a:extLst>
              <a:ext uri="{FF2B5EF4-FFF2-40B4-BE49-F238E27FC236}">
                <a16:creationId xmlns:a16="http://schemas.microsoft.com/office/drawing/2014/main" id="{E7F559FF-162E-4CBD-9326-D99183E28386}"/>
              </a:ext>
            </a:extLst>
          </p:cNvPr>
          <p:cNvPicPr>
            <a:picLocks noGrp="1" noChangeAspect="1"/>
          </p:cNvPicPr>
          <p:nvPr>
            <p:ph idx="10"/>
          </p:nvPr>
        </p:nvPicPr>
        <p:blipFill>
          <a:blip r:embed="rId2"/>
          <a:stretch>
            <a:fillRect/>
          </a:stretch>
        </p:blipFill>
        <p:spPr>
          <a:xfrm>
            <a:off x="6635570" y="2932023"/>
            <a:ext cx="1301136" cy="1708160"/>
          </a:xfrm>
        </p:spPr>
      </p:pic>
      <p:sp>
        <p:nvSpPr>
          <p:cNvPr id="11" name="ZoneTexte 10">
            <a:extLst>
              <a:ext uri="{FF2B5EF4-FFF2-40B4-BE49-F238E27FC236}">
                <a16:creationId xmlns:a16="http://schemas.microsoft.com/office/drawing/2014/main" id="{2E18EBE6-936E-49AE-BD11-EC9CB3F46A95}"/>
              </a:ext>
            </a:extLst>
          </p:cNvPr>
          <p:cNvSpPr txBox="1"/>
          <p:nvPr/>
        </p:nvSpPr>
        <p:spPr>
          <a:xfrm>
            <a:off x="753857" y="1223863"/>
            <a:ext cx="4893087" cy="3416320"/>
          </a:xfrm>
          <a:prstGeom prst="rect">
            <a:avLst/>
          </a:prstGeom>
          <a:noFill/>
        </p:spPr>
        <p:txBody>
          <a:bodyPr wrap="square" rtlCol="0">
            <a:spAutoFit/>
          </a:bodyPr>
          <a:lstStyle/>
          <a:p>
            <a:r>
              <a:rPr lang="fr-CH" sz="1800" b="1" dirty="0">
                <a:solidFill>
                  <a:schemeClr val="tx1"/>
                </a:solidFill>
                <a:latin typeface="Arial" panose="020B0604020202020204" pitchFamily="34" charset="0"/>
                <a:cs typeface="Arial" panose="020B0604020202020204" pitchFamily="34" charset="0"/>
              </a:rPr>
              <a:t>Définition selon </a:t>
            </a:r>
            <a:r>
              <a:rPr lang="fr-CH" sz="1800" b="1" dirty="0" err="1">
                <a:solidFill>
                  <a:schemeClr val="tx1"/>
                </a:solidFill>
                <a:latin typeface="Arial" panose="020B0604020202020204" pitchFamily="34" charset="0"/>
                <a:cs typeface="Arial" panose="020B0604020202020204" pitchFamily="34" charset="0"/>
              </a:rPr>
              <a:t>nLPD</a:t>
            </a:r>
            <a:r>
              <a:rPr lang="fr-CH" sz="1800" b="1" dirty="0">
                <a:solidFill>
                  <a:schemeClr val="tx1"/>
                </a:solidFill>
                <a:latin typeface="Arial" panose="020B0604020202020204" pitchFamily="34" charset="0"/>
                <a:cs typeface="Arial" panose="020B0604020202020204" pitchFamily="34" charset="0"/>
              </a:rPr>
              <a:t> :</a:t>
            </a:r>
          </a:p>
          <a:p>
            <a:r>
              <a:rPr lang="fr-CH" sz="1800" dirty="0">
                <a:solidFill>
                  <a:schemeClr val="tx1"/>
                </a:solidFill>
                <a:latin typeface="Arial" panose="020B0604020202020204" pitchFamily="34" charset="0"/>
                <a:cs typeface="Arial" panose="020B0604020202020204" pitchFamily="34" charset="0"/>
              </a:rPr>
              <a:t>Les </a:t>
            </a:r>
            <a:r>
              <a:rPr lang="fr-CH" sz="1800" dirty="0">
                <a:solidFill>
                  <a:srgbClr val="FF0000"/>
                </a:solidFill>
                <a:latin typeface="Arial" panose="020B0604020202020204" pitchFamily="34" charset="0"/>
                <a:cs typeface="Arial" panose="020B0604020202020204" pitchFamily="34" charset="0"/>
              </a:rPr>
              <a:t>données personnelles sensibles </a:t>
            </a:r>
            <a:r>
              <a:rPr lang="fr-CH" sz="1800" dirty="0">
                <a:solidFill>
                  <a:schemeClr val="tx1"/>
                </a:solidFill>
                <a:latin typeface="Arial" panose="020B0604020202020204" pitchFamily="34" charset="0"/>
                <a:cs typeface="Arial" panose="020B0604020202020204" pitchFamily="34" charset="0"/>
              </a:rPr>
              <a:t>sont les données :</a:t>
            </a:r>
          </a:p>
          <a:p>
            <a:pPr marL="285750" indent="-285750">
              <a:buFont typeface="Arial" panose="020B0604020202020204" pitchFamily="34" charset="0"/>
              <a:buChar char="•"/>
            </a:pPr>
            <a:r>
              <a:rPr lang="fr-CH" sz="1800" dirty="0">
                <a:latin typeface="Arial" panose="020B0604020202020204" pitchFamily="34" charset="0"/>
                <a:cs typeface="Arial" panose="020B0604020202020204" pitchFamily="34" charset="0"/>
              </a:rPr>
              <a:t>sur les opinions ou activités religieuses, philosophiques, politiques ou syndicales</a:t>
            </a:r>
          </a:p>
          <a:p>
            <a:pPr marL="285750" indent="-285750">
              <a:buFont typeface="Arial" panose="020B0604020202020204" pitchFamily="34" charset="0"/>
              <a:buChar char="•"/>
            </a:pPr>
            <a:r>
              <a:rPr lang="fr-CH" sz="1800" dirty="0">
                <a:latin typeface="Arial" panose="020B0604020202020204" pitchFamily="34" charset="0"/>
                <a:cs typeface="Arial" panose="020B0604020202020204" pitchFamily="34" charset="0"/>
              </a:rPr>
              <a:t>sur la </a:t>
            </a:r>
            <a:r>
              <a:rPr lang="fr-CH" sz="1800" dirty="0">
                <a:solidFill>
                  <a:srgbClr val="FF0000"/>
                </a:solidFill>
                <a:latin typeface="Arial" panose="020B0604020202020204" pitchFamily="34" charset="0"/>
                <a:cs typeface="Arial" panose="020B0604020202020204" pitchFamily="34" charset="0"/>
              </a:rPr>
              <a:t>santé</a:t>
            </a:r>
            <a:r>
              <a:rPr lang="fr-CH" sz="1800" dirty="0">
                <a:latin typeface="Arial" panose="020B0604020202020204" pitchFamily="34" charset="0"/>
                <a:cs typeface="Arial" panose="020B0604020202020204" pitchFamily="34" charset="0"/>
              </a:rPr>
              <a:t>, la sphère intime, l’origine raciale ou ethnique</a:t>
            </a:r>
          </a:p>
          <a:p>
            <a:pPr marL="285750" indent="-285750">
              <a:buFont typeface="Arial" panose="020B0604020202020204" pitchFamily="34" charset="0"/>
              <a:buChar char="•"/>
            </a:pPr>
            <a:r>
              <a:rPr lang="fr-CH" sz="1800" dirty="0">
                <a:latin typeface="Arial" panose="020B0604020202020204" pitchFamily="34" charset="0"/>
                <a:cs typeface="Arial" panose="020B0604020202020204" pitchFamily="34" charset="0"/>
              </a:rPr>
              <a:t>génétiques</a:t>
            </a:r>
          </a:p>
          <a:p>
            <a:pPr marL="285750" indent="-285750">
              <a:buFont typeface="Arial" panose="020B0604020202020204" pitchFamily="34" charset="0"/>
              <a:buChar char="•"/>
            </a:pPr>
            <a:r>
              <a:rPr lang="fr-CH" sz="1800" dirty="0">
                <a:latin typeface="Arial" panose="020B0604020202020204" pitchFamily="34" charset="0"/>
                <a:cs typeface="Arial" panose="020B0604020202020204" pitchFamily="34" charset="0"/>
              </a:rPr>
              <a:t>biométriques (si identification univoque)</a:t>
            </a:r>
          </a:p>
          <a:p>
            <a:pPr marL="285750" indent="-285750">
              <a:buFont typeface="Arial" panose="020B0604020202020204" pitchFamily="34" charset="0"/>
              <a:buChar char="•"/>
            </a:pPr>
            <a:r>
              <a:rPr lang="fr-CH" sz="1800" dirty="0">
                <a:latin typeface="Arial" panose="020B0604020202020204" pitchFamily="34" charset="0"/>
                <a:cs typeface="Arial" panose="020B0604020202020204" pitchFamily="34" charset="0"/>
              </a:rPr>
              <a:t>sur des poursuites ou sanctions pénales et administratives</a:t>
            </a:r>
          </a:p>
          <a:p>
            <a:pPr marL="285750" indent="-285750">
              <a:buFont typeface="Arial" panose="020B0604020202020204" pitchFamily="34" charset="0"/>
              <a:buChar char="•"/>
            </a:pPr>
            <a:r>
              <a:rPr lang="fr-CH" sz="1800" dirty="0">
                <a:latin typeface="Arial" panose="020B0604020202020204" pitchFamily="34" charset="0"/>
                <a:cs typeface="Arial" panose="020B0604020202020204" pitchFamily="34" charset="0"/>
              </a:rPr>
              <a:t>sur des mesures d’aide sociale</a:t>
            </a:r>
          </a:p>
        </p:txBody>
      </p:sp>
      <p:sp>
        <p:nvSpPr>
          <p:cNvPr id="12" name="ZoneTexte 11">
            <a:extLst>
              <a:ext uri="{FF2B5EF4-FFF2-40B4-BE49-F238E27FC236}">
                <a16:creationId xmlns:a16="http://schemas.microsoft.com/office/drawing/2014/main" id="{9FBBB025-60DD-4AD8-B469-E1E4BA75F106}"/>
              </a:ext>
            </a:extLst>
          </p:cNvPr>
          <p:cNvSpPr txBox="1"/>
          <p:nvPr/>
        </p:nvSpPr>
        <p:spPr>
          <a:xfrm>
            <a:off x="5744666" y="1223863"/>
            <a:ext cx="2788147" cy="1754326"/>
          </a:xfrm>
          <a:prstGeom prst="rect">
            <a:avLst/>
          </a:prstGeom>
          <a:noFill/>
        </p:spPr>
        <p:txBody>
          <a:bodyPr wrap="square" rtlCol="0">
            <a:spAutoFit/>
          </a:bodyPr>
          <a:lstStyle/>
          <a:p>
            <a:r>
              <a:rPr lang="fr-CH" sz="1800" b="1" dirty="0">
                <a:solidFill>
                  <a:schemeClr val="tx1"/>
                </a:solidFill>
                <a:latin typeface="Arial" panose="020B0604020202020204" pitchFamily="34" charset="0"/>
                <a:cs typeface="Arial" panose="020B0604020202020204" pitchFamily="34" charset="0"/>
              </a:rPr>
              <a:t>Autres termes synonymes :</a:t>
            </a:r>
          </a:p>
          <a:p>
            <a:r>
              <a:rPr lang="fr-CH" sz="1800" dirty="0">
                <a:solidFill>
                  <a:srgbClr val="FF0000"/>
                </a:solidFill>
                <a:latin typeface="Arial" panose="020B0604020202020204" pitchFamily="34" charset="0"/>
                <a:cs typeface="Arial" panose="020B0604020202020204" pitchFamily="34" charset="0"/>
              </a:rPr>
              <a:t>Données sensibles</a:t>
            </a:r>
          </a:p>
          <a:p>
            <a:r>
              <a:rPr lang="fr-CH" sz="1800" dirty="0">
                <a:solidFill>
                  <a:schemeClr val="tx1"/>
                </a:solidFill>
                <a:latin typeface="Arial" panose="020B0604020202020204" pitchFamily="34" charset="0"/>
                <a:cs typeface="Arial" panose="020B0604020202020204" pitchFamily="34" charset="0"/>
              </a:rPr>
              <a:t>Catégories particulières de données à caractère personnel</a:t>
            </a:r>
          </a:p>
        </p:txBody>
      </p:sp>
    </p:spTree>
    <p:extLst>
      <p:ext uri="{BB962C8B-B14F-4D97-AF65-F5344CB8AC3E}">
        <p14:creationId xmlns:p14="http://schemas.microsoft.com/office/powerpoint/2010/main" val="97765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5374C780-BC47-4FFD-8977-D42E74ACAE9D}"/>
              </a:ext>
            </a:extLst>
          </p:cNvPr>
          <p:cNvGrpSpPr>
            <a:grpSpLocks noChangeAspect="1"/>
          </p:cNvGrpSpPr>
          <p:nvPr/>
        </p:nvGrpSpPr>
        <p:grpSpPr>
          <a:xfrm>
            <a:off x="5131587" y="1247508"/>
            <a:ext cx="3452846" cy="3452846"/>
            <a:chOff x="841419" y="0"/>
            <a:chExt cx="4462638" cy="4462638"/>
          </a:xfrm>
        </p:grpSpPr>
        <p:sp>
          <p:nvSpPr>
            <p:cNvPr id="18" name="Ellipse 17">
              <a:extLst>
                <a:ext uri="{FF2B5EF4-FFF2-40B4-BE49-F238E27FC236}">
                  <a16:creationId xmlns:a16="http://schemas.microsoft.com/office/drawing/2014/main" id="{140ADB4A-AF9D-43D1-9AC3-D1A6AE402CED}"/>
                </a:ext>
              </a:extLst>
            </p:cNvPr>
            <p:cNvSpPr/>
            <p:nvPr/>
          </p:nvSpPr>
          <p:spPr>
            <a:xfrm>
              <a:off x="841419" y="0"/>
              <a:ext cx="4462638" cy="4462638"/>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Ellipse 4">
              <a:extLst>
                <a:ext uri="{FF2B5EF4-FFF2-40B4-BE49-F238E27FC236}">
                  <a16:creationId xmlns:a16="http://schemas.microsoft.com/office/drawing/2014/main" id="{53C5CFBE-568A-4499-8573-7D6F241AFA39}"/>
                </a:ext>
              </a:extLst>
            </p:cNvPr>
            <p:cNvSpPr txBox="1"/>
            <p:nvPr/>
          </p:nvSpPr>
          <p:spPr>
            <a:xfrm>
              <a:off x="2292892" y="223130"/>
              <a:ext cx="1688611" cy="931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panose="020B0604020202020204" pitchFamily="34" charset="0"/>
                  <a:cs typeface="Arial" panose="020B0604020202020204" pitchFamily="34" charset="0"/>
                </a:rPr>
                <a:t>Données de la recherche</a:t>
              </a:r>
            </a:p>
          </p:txBody>
        </p:sp>
      </p:grpSp>
      <p:sp>
        <p:nvSpPr>
          <p:cNvPr id="2" name="Titre 1">
            <a:extLst>
              <a:ext uri="{FF2B5EF4-FFF2-40B4-BE49-F238E27FC236}">
                <a16:creationId xmlns:a16="http://schemas.microsoft.com/office/drawing/2014/main" id="{AC3A3DF0-A43D-43F4-BE04-A12C13FAD27D}"/>
              </a:ext>
            </a:extLst>
          </p:cNvPr>
          <p:cNvSpPr>
            <a:spLocks noGrp="1"/>
          </p:cNvSpPr>
          <p:nvPr>
            <p:ph type="title"/>
          </p:nvPr>
        </p:nvSpPr>
        <p:spPr/>
        <p:txBody>
          <a:bodyPr>
            <a:normAutofit/>
          </a:bodyPr>
          <a:lstStyle/>
          <a:p>
            <a:r>
              <a:rPr lang="fr-CH" dirty="0"/>
              <a:t>Données vs Données personnelles/sensibles</a:t>
            </a:r>
          </a:p>
        </p:txBody>
      </p:sp>
      <p:sp>
        <p:nvSpPr>
          <p:cNvPr id="6" name="Espace réservé du contenu 5">
            <a:extLst>
              <a:ext uri="{FF2B5EF4-FFF2-40B4-BE49-F238E27FC236}">
                <a16:creationId xmlns:a16="http://schemas.microsoft.com/office/drawing/2014/main" id="{BAD10EAC-1559-4FC5-B64D-92AF38394F5D}"/>
              </a:ext>
            </a:extLst>
          </p:cNvPr>
          <p:cNvSpPr>
            <a:spLocks noGrp="1"/>
          </p:cNvSpPr>
          <p:nvPr>
            <p:ph idx="10"/>
          </p:nvPr>
        </p:nvSpPr>
        <p:spPr/>
        <p:txBody>
          <a:bodyPr/>
          <a:lstStyle/>
          <a:p>
            <a:endParaRPr lang="fr-CH"/>
          </a:p>
        </p:txBody>
      </p:sp>
      <p:grpSp>
        <p:nvGrpSpPr>
          <p:cNvPr id="11" name="Groupe 10">
            <a:extLst>
              <a:ext uri="{FF2B5EF4-FFF2-40B4-BE49-F238E27FC236}">
                <a16:creationId xmlns:a16="http://schemas.microsoft.com/office/drawing/2014/main" id="{534479E4-0A05-4BD5-9530-0F7127543AE9}"/>
              </a:ext>
            </a:extLst>
          </p:cNvPr>
          <p:cNvGrpSpPr>
            <a:grpSpLocks noChangeAspect="1"/>
          </p:cNvGrpSpPr>
          <p:nvPr/>
        </p:nvGrpSpPr>
        <p:grpSpPr>
          <a:xfrm>
            <a:off x="5948604" y="2224309"/>
            <a:ext cx="2386839" cy="2386839"/>
            <a:chOff x="-453529" y="802350"/>
            <a:chExt cx="3690987" cy="3690987"/>
          </a:xfrm>
        </p:grpSpPr>
        <p:sp>
          <p:nvSpPr>
            <p:cNvPr id="15" name="Ellipse 14">
              <a:extLst>
                <a:ext uri="{FF2B5EF4-FFF2-40B4-BE49-F238E27FC236}">
                  <a16:creationId xmlns:a16="http://schemas.microsoft.com/office/drawing/2014/main" id="{6B42F359-7FC5-41DC-94BD-72E0C714D275}"/>
                </a:ext>
              </a:extLst>
            </p:cNvPr>
            <p:cNvSpPr>
              <a:spLocks noChangeAspect="1"/>
            </p:cNvSpPr>
            <p:nvPr/>
          </p:nvSpPr>
          <p:spPr>
            <a:xfrm>
              <a:off x="-453529" y="802350"/>
              <a:ext cx="3690987" cy="3690987"/>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Ellipse 4">
              <a:extLst>
                <a:ext uri="{FF2B5EF4-FFF2-40B4-BE49-F238E27FC236}">
                  <a16:creationId xmlns:a16="http://schemas.microsoft.com/office/drawing/2014/main" id="{9A500BE5-DEE9-47AB-83DC-A7C26D3A7355}"/>
                </a:ext>
              </a:extLst>
            </p:cNvPr>
            <p:cNvSpPr txBox="1"/>
            <p:nvPr/>
          </p:nvSpPr>
          <p:spPr>
            <a:xfrm>
              <a:off x="51785" y="1196055"/>
              <a:ext cx="2651099" cy="627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panose="020B0604020202020204" pitchFamily="34" charset="0"/>
                  <a:cs typeface="Arial" panose="020B0604020202020204" pitchFamily="34" charset="0"/>
                </a:rPr>
                <a:t>Données personnelles</a:t>
              </a:r>
            </a:p>
          </p:txBody>
        </p:sp>
      </p:grpSp>
      <p:grpSp>
        <p:nvGrpSpPr>
          <p:cNvPr id="12" name="Groupe 11">
            <a:extLst>
              <a:ext uri="{FF2B5EF4-FFF2-40B4-BE49-F238E27FC236}">
                <a16:creationId xmlns:a16="http://schemas.microsoft.com/office/drawing/2014/main" id="{0BBA11B2-E069-42C1-83DA-ED9483EC8BFC}"/>
              </a:ext>
            </a:extLst>
          </p:cNvPr>
          <p:cNvGrpSpPr>
            <a:grpSpLocks noChangeAspect="1"/>
          </p:cNvGrpSpPr>
          <p:nvPr/>
        </p:nvGrpSpPr>
        <p:grpSpPr>
          <a:xfrm>
            <a:off x="6254625" y="2968161"/>
            <a:ext cx="1608140" cy="1608140"/>
            <a:chOff x="2016231" y="1656174"/>
            <a:chExt cx="2231319" cy="2231319"/>
          </a:xfrm>
        </p:grpSpPr>
        <p:sp>
          <p:nvSpPr>
            <p:cNvPr id="13" name="Ellipse 12">
              <a:extLst>
                <a:ext uri="{FF2B5EF4-FFF2-40B4-BE49-F238E27FC236}">
                  <a16:creationId xmlns:a16="http://schemas.microsoft.com/office/drawing/2014/main" id="{746DABE1-A514-40F6-AE33-00910EC07423}"/>
                </a:ext>
              </a:extLst>
            </p:cNvPr>
            <p:cNvSpPr/>
            <p:nvPr/>
          </p:nvSpPr>
          <p:spPr>
            <a:xfrm>
              <a:off x="2016231" y="1656174"/>
              <a:ext cx="2231319" cy="2231319"/>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Ellipse 6">
              <a:extLst>
                <a:ext uri="{FF2B5EF4-FFF2-40B4-BE49-F238E27FC236}">
                  <a16:creationId xmlns:a16="http://schemas.microsoft.com/office/drawing/2014/main" id="{D504CE82-1F09-4212-8A7D-628FF35ADF09}"/>
                </a:ext>
              </a:extLst>
            </p:cNvPr>
            <p:cNvSpPr txBox="1"/>
            <p:nvPr/>
          </p:nvSpPr>
          <p:spPr>
            <a:xfrm>
              <a:off x="2342999" y="2214002"/>
              <a:ext cx="1696042" cy="1115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panose="020B0604020202020204" pitchFamily="34" charset="0"/>
                  <a:cs typeface="Arial" panose="020B0604020202020204" pitchFamily="34" charset="0"/>
                </a:rPr>
                <a:t>Données sensibles</a:t>
              </a:r>
            </a:p>
          </p:txBody>
        </p:sp>
      </p:grpSp>
      <p:sp>
        <p:nvSpPr>
          <p:cNvPr id="20" name="ZoneTexte 19">
            <a:extLst>
              <a:ext uri="{FF2B5EF4-FFF2-40B4-BE49-F238E27FC236}">
                <a16:creationId xmlns:a16="http://schemas.microsoft.com/office/drawing/2014/main" id="{36777848-E12A-4C3B-8E0E-356A496BA619}"/>
              </a:ext>
            </a:extLst>
          </p:cNvPr>
          <p:cNvSpPr txBox="1"/>
          <p:nvPr/>
        </p:nvSpPr>
        <p:spPr>
          <a:xfrm>
            <a:off x="1243094" y="1581695"/>
            <a:ext cx="184731" cy="300082"/>
          </a:xfrm>
          <a:prstGeom prst="rect">
            <a:avLst/>
          </a:prstGeom>
          <a:noFill/>
        </p:spPr>
        <p:txBody>
          <a:bodyPr wrap="none" rtlCol="0">
            <a:spAutoFit/>
          </a:bodyPr>
          <a:lstStyle/>
          <a:p>
            <a:endParaRPr lang="fr-CH"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DDD65FB8-8DCA-49B4-88E6-278A475150FC}"/>
              </a:ext>
            </a:extLst>
          </p:cNvPr>
          <p:cNvSpPr txBox="1"/>
          <p:nvPr/>
        </p:nvSpPr>
        <p:spPr>
          <a:xfrm>
            <a:off x="739038" y="1347778"/>
            <a:ext cx="4340929" cy="2862322"/>
          </a:xfrm>
          <a:prstGeom prst="rect">
            <a:avLst/>
          </a:prstGeom>
          <a:noFill/>
        </p:spPr>
        <p:txBody>
          <a:bodyPr wrap="square" rtlCol="0">
            <a:spAutoFit/>
          </a:bodyPr>
          <a:lstStyle/>
          <a:p>
            <a:pPr algn="just"/>
            <a:r>
              <a:rPr lang="fr-CH" sz="1800" b="1" dirty="0">
                <a:solidFill>
                  <a:schemeClr val="tx1"/>
                </a:solidFill>
                <a:latin typeface="Arial" panose="020B0604020202020204" pitchFamily="34" charset="0"/>
                <a:cs typeface="Arial" panose="020B0604020202020204" pitchFamily="34" charset="0"/>
              </a:rPr>
              <a:t>Définition :</a:t>
            </a:r>
          </a:p>
          <a:p>
            <a:r>
              <a:rPr lang="fr-CH" sz="1800" dirty="0">
                <a:solidFill>
                  <a:schemeClr val="tx1"/>
                </a:solidFill>
                <a:latin typeface="Arial" panose="020B0604020202020204" pitchFamily="34" charset="0"/>
                <a:cs typeface="Arial" panose="020B0604020202020204" pitchFamily="34" charset="0"/>
              </a:rPr>
              <a:t>Les données de la recherche sont définies comme des </a:t>
            </a:r>
            <a:r>
              <a:rPr lang="fr-CH" sz="1800" dirty="0">
                <a:solidFill>
                  <a:srgbClr val="FF0000"/>
                </a:solidFill>
                <a:latin typeface="Arial" panose="020B0604020202020204" pitchFamily="34" charset="0"/>
                <a:cs typeface="Arial" panose="020B0604020202020204" pitchFamily="34" charset="0"/>
              </a:rPr>
              <a:t>enregistrements factuels (chiffres, textes, images et sons), </a:t>
            </a:r>
            <a:r>
              <a:rPr lang="fr-CH" sz="1800" dirty="0">
                <a:solidFill>
                  <a:schemeClr val="tx1"/>
                </a:solidFill>
                <a:latin typeface="Arial" panose="020B0604020202020204" pitchFamily="34" charset="0"/>
                <a:cs typeface="Arial" panose="020B0604020202020204" pitchFamily="34" charset="0"/>
              </a:rPr>
              <a:t>qui sont utilisés comme </a:t>
            </a:r>
            <a:r>
              <a:rPr lang="fr-CH" sz="1800" dirty="0">
                <a:solidFill>
                  <a:srgbClr val="FF0000"/>
                </a:solidFill>
                <a:latin typeface="Arial" panose="020B0604020202020204" pitchFamily="34" charset="0"/>
                <a:cs typeface="Arial" panose="020B0604020202020204" pitchFamily="34" charset="0"/>
              </a:rPr>
              <a:t>sources principales</a:t>
            </a:r>
            <a:r>
              <a:rPr lang="fr-CH" sz="1800" dirty="0">
                <a:solidFill>
                  <a:schemeClr val="tx1"/>
                </a:solidFill>
                <a:latin typeface="Arial" panose="020B0604020202020204" pitchFamily="34" charset="0"/>
                <a:cs typeface="Arial" panose="020B0604020202020204" pitchFamily="34" charset="0"/>
              </a:rPr>
              <a:t> pour la recherche scientifique et sont généralement reconnus par la communauté scientifique comme </a:t>
            </a:r>
            <a:r>
              <a:rPr lang="fr-CH" sz="1800" dirty="0">
                <a:solidFill>
                  <a:srgbClr val="FF0000"/>
                </a:solidFill>
                <a:latin typeface="Arial" panose="020B0604020202020204" pitchFamily="34" charset="0"/>
                <a:cs typeface="Arial" panose="020B0604020202020204" pitchFamily="34" charset="0"/>
              </a:rPr>
              <a:t>nécessaires pour valider des résultats de recherche</a:t>
            </a:r>
            <a:r>
              <a:rPr lang="fr-CH" sz="1800" dirty="0">
                <a:solidFill>
                  <a:schemeClr val="tx1"/>
                </a:solidFill>
                <a:latin typeface="Arial" panose="020B0604020202020204" pitchFamily="34" charset="0"/>
                <a:cs typeface="Arial" panose="020B0604020202020204" pitchFamily="34" charset="0"/>
              </a:rPr>
              <a:t>.</a:t>
            </a:r>
          </a:p>
        </p:txBody>
      </p:sp>
      <p:sp>
        <p:nvSpPr>
          <p:cNvPr id="22" name="ZoneTexte 21">
            <a:extLst>
              <a:ext uri="{FF2B5EF4-FFF2-40B4-BE49-F238E27FC236}">
                <a16:creationId xmlns:a16="http://schemas.microsoft.com/office/drawing/2014/main" id="{851FD8A7-442C-42FF-B227-63184C01CEB7}"/>
              </a:ext>
            </a:extLst>
          </p:cNvPr>
          <p:cNvSpPr txBox="1"/>
          <p:nvPr/>
        </p:nvSpPr>
        <p:spPr>
          <a:xfrm>
            <a:off x="753686" y="4401298"/>
            <a:ext cx="769763" cy="215444"/>
          </a:xfrm>
          <a:prstGeom prst="rect">
            <a:avLst/>
          </a:prstGeom>
          <a:noFill/>
        </p:spPr>
        <p:txBody>
          <a:bodyPr wrap="none" rtlCol="0">
            <a:spAutoFit/>
          </a:bodyPr>
          <a:lstStyle/>
          <a:p>
            <a:r>
              <a:rPr lang="fr-CH" sz="800" i="1" dirty="0">
                <a:latin typeface="Arial" panose="020B0604020202020204" pitchFamily="34" charset="0"/>
                <a:cs typeface="Arial" panose="020B0604020202020204" pitchFamily="34" charset="0"/>
              </a:rPr>
              <a:t>OCDE, 2007</a:t>
            </a:r>
          </a:p>
        </p:txBody>
      </p:sp>
    </p:spTree>
    <p:extLst>
      <p:ext uri="{BB962C8B-B14F-4D97-AF65-F5344CB8AC3E}">
        <p14:creationId xmlns:p14="http://schemas.microsoft.com/office/powerpoint/2010/main" val="134691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èche : demi-tour 52">
            <a:extLst>
              <a:ext uri="{FF2B5EF4-FFF2-40B4-BE49-F238E27FC236}">
                <a16:creationId xmlns:a16="http://schemas.microsoft.com/office/drawing/2014/main" id="{9CFDCD06-14D9-4609-99CD-F77B0E137E96}"/>
              </a:ext>
            </a:extLst>
          </p:cNvPr>
          <p:cNvSpPr/>
          <p:nvPr/>
        </p:nvSpPr>
        <p:spPr>
          <a:xfrm rot="5400000">
            <a:off x="3589830" y="-443510"/>
            <a:ext cx="2067049" cy="7960782"/>
          </a:xfrm>
          <a:prstGeom prst="uturnArrow">
            <a:avLst>
              <a:gd name="adj1" fmla="val 17366"/>
              <a:gd name="adj2" fmla="val 25000"/>
              <a:gd name="adj3" fmla="val 24306"/>
              <a:gd name="adj4" fmla="val 45193"/>
              <a:gd name="adj5" fmla="val 100000"/>
            </a:avLst>
          </a:prstGeom>
          <a:solidFill>
            <a:schemeClr val="accent1">
              <a:lumMod val="20000"/>
              <a:lumOff val="80000"/>
            </a:schemeClr>
          </a:solidFill>
          <a:ln>
            <a:noFill/>
          </a:ln>
        </p:spPr>
        <p:txBody>
          <a:bodyPr wrap="square" rtlCol="0" anchor="ctr">
            <a:spAutoFit/>
          </a:bodyPr>
          <a:lstStyle/>
          <a:p>
            <a:pPr algn="l"/>
            <a:endParaRPr lang="fr-CH" sz="600" b="0" i="0" spc="600" dirty="0">
              <a:solidFill>
                <a:srgbClr val="B5AEA7"/>
              </a:solidFill>
              <a:latin typeface="Helvetica Light" panose="020B0403020202020204" pitchFamily="34" charset="0"/>
            </a:endParaRPr>
          </a:p>
        </p:txBody>
      </p:sp>
      <p:sp>
        <p:nvSpPr>
          <p:cNvPr id="2" name="Titre 1">
            <a:extLst>
              <a:ext uri="{FF2B5EF4-FFF2-40B4-BE49-F238E27FC236}">
                <a16:creationId xmlns:a16="http://schemas.microsoft.com/office/drawing/2014/main" id="{1A7ED1A1-DDF6-4E2B-9EEA-E6130179A569}"/>
              </a:ext>
            </a:extLst>
          </p:cNvPr>
          <p:cNvSpPr>
            <a:spLocks noGrp="1"/>
          </p:cNvSpPr>
          <p:nvPr>
            <p:ph type="title"/>
          </p:nvPr>
        </p:nvSpPr>
        <p:spPr>
          <a:xfrm>
            <a:off x="1223963" y="712143"/>
            <a:ext cx="7306798" cy="715721"/>
          </a:xfrm>
        </p:spPr>
        <p:txBody>
          <a:bodyPr/>
          <a:lstStyle/>
          <a:p>
            <a:r>
              <a:rPr lang="fr-CH" dirty="0"/>
              <a:t>Traitement</a:t>
            </a:r>
          </a:p>
        </p:txBody>
      </p:sp>
      <p:sp>
        <p:nvSpPr>
          <p:cNvPr id="12" name="Espace réservé du contenu 11">
            <a:extLst>
              <a:ext uri="{FF2B5EF4-FFF2-40B4-BE49-F238E27FC236}">
                <a16:creationId xmlns:a16="http://schemas.microsoft.com/office/drawing/2014/main" id="{0711A7A4-795B-404B-A63B-180102610FC2}"/>
              </a:ext>
            </a:extLst>
          </p:cNvPr>
          <p:cNvSpPr>
            <a:spLocks noGrp="1"/>
          </p:cNvSpPr>
          <p:nvPr>
            <p:ph idx="10"/>
          </p:nvPr>
        </p:nvSpPr>
        <p:spPr/>
        <p:txBody>
          <a:bodyPr/>
          <a:lstStyle/>
          <a:p>
            <a:endParaRPr lang="fr-CH"/>
          </a:p>
        </p:txBody>
      </p:sp>
      <p:sp>
        <p:nvSpPr>
          <p:cNvPr id="16" name="ZoneTexte 15">
            <a:extLst>
              <a:ext uri="{FF2B5EF4-FFF2-40B4-BE49-F238E27FC236}">
                <a16:creationId xmlns:a16="http://schemas.microsoft.com/office/drawing/2014/main" id="{347419FA-C10A-4C5E-BD60-BDE30D71BEDB}"/>
              </a:ext>
            </a:extLst>
          </p:cNvPr>
          <p:cNvSpPr txBox="1"/>
          <p:nvPr/>
        </p:nvSpPr>
        <p:spPr>
          <a:xfrm>
            <a:off x="727610" y="1388647"/>
            <a:ext cx="5617615" cy="646331"/>
          </a:xfrm>
          <a:prstGeom prst="rect">
            <a:avLst/>
          </a:prstGeom>
          <a:noFill/>
        </p:spPr>
        <p:txBody>
          <a:bodyPr wrap="square" rtlCol="0">
            <a:spAutoFit/>
          </a:bodyPr>
          <a:lstStyle/>
          <a:p>
            <a:r>
              <a:rPr lang="fr-CH" sz="1800" b="1" dirty="0">
                <a:solidFill>
                  <a:schemeClr val="tx1"/>
                </a:solidFill>
              </a:rPr>
              <a:t>Définition :</a:t>
            </a:r>
          </a:p>
          <a:p>
            <a:r>
              <a:rPr lang="fr-CH" sz="1800" dirty="0">
                <a:solidFill>
                  <a:srgbClr val="FF0000"/>
                </a:solidFill>
              </a:rPr>
              <a:t>Toute opération relative à des données personnelles.</a:t>
            </a:r>
            <a:endParaRPr lang="fr-CH" sz="1800" dirty="0">
              <a:solidFill>
                <a:schemeClr val="tx1"/>
              </a:solidFill>
            </a:endParaRPr>
          </a:p>
        </p:txBody>
      </p:sp>
      <p:grpSp>
        <p:nvGrpSpPr>
          <p:cNvPr id="23" name="Groupe 22">
            <a:extLst>
              <a:ext uri="{FF2B5EF4-FFF2-40B4-BE49-F238E27FC236}">
                <a16:creationId xmlns:a16="http://schemas.microsoft.com/office/drawing/2014/main" id="{3BC2F3A2-A267-4287-8D5D-22475C755DCC}"/>
              </a:ext>
            </a:extLst>
          </p:cNvPr>
          <p:cNvGrpSpPr/>
          <p:nvPr/>
        </p:nvGrpSpPr>
        <p:grpSpPr>
          <a:xfrm>
            <a:off x="1989469" y="2294648"/>
            <a:ext cx="1576072" cy="1098184"/>
            <a:chOff x="7442493" y="3368658"/>
            <a:chExt cx="1576072" cy="1098184"/>
          </a:xfrm>
        </p:grpSpPr>
        <p:sp>
          <p:nvSpPr>
            <p:cNvPr id="24" name="ZoneTexte 23">
              <a:extLst>
                <a:ext uri="{FF2B5EF4-FFF2-40B4-BE49-F238E27FC236}">
                  <a16:creationId xmlns:a16="http://schemas.microsoft.com/office/drawing/2014/main" id="{65FA42E7-F43D-43E0-80BD-41B7D9BBDDDF}"/>
                </a:ext>
              </a:extLst>
            </p:cNvPr>
            <p:cNvSpPr txBox="1"/>
            <p:nvPr/>
          </p:nvSpPr>
          <p:spPr>
            <a:xfrm>
              <a:off x="7442493" y="4128288"/>
              <a:ext cx="1576072" cy="338554"/>
            </a:xfrm>
            <a:prstGeom prst="rect">
              <a:avLst/>
            </a:prstGeom>
            <a:noFill/>
          </p:spPr>
          <p:txBody>
            <a:bodyPr wrap="none" rtlCol="0">
              <a:spAutoFit/>
            </a:bodyPr>
            <a:lstStyle/>
            <a:p>
              <a:pPr algn="ctr"/>
              <a:r>
                <a:rPr lang="fr-CH" sz="1600" dirty="0">
                  <a:solidFill>
                    <a:schemeClr val="tx1"/>
                  </a:solidFill>
                  <a:latin typeface="Arial" panose="020B0604020202020204" pitchFamily="34" charset="0"/>
                  <a:cs typeface="Arial" panose="020B0604020202020204" pitchFamily="34" charset="0"/>
                </a:rPr>
                <a:t>Enregistrement</a:t>
              </a:r>
            </a:p>
          </p:txBody>
        </p:sp>
        <p:pic>
          <p:nvPicPr>
            <p:cNvPr id="25" name="Graphique 24" descr="Clé USB avec un remplissage uni">
              <a:extLst>
                <a:ext uri="{FF2B5EF4-FFF2-40B4-BE49-F238E27FC236}">
                  <a16:creationId xmlns:a16="http://schemas.microsoft.com/office/drawing/2014/main" id="{37B5775C-E7E2-46F0-97CB-EBCAA2AE73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7482" y="3368658"/>
              <a:ext cx="914400" cy="914400"/>
            </a:xfrm>
            <a:prstGeom prst="rect">
              <a:avLst/>
            </a:prstGeom>
          </p:spPr>
        </p:pic>
      </p:grpSp>
      <p:grpSp>
        <p:nvGrpSpPr>
          <p:cNvPr id="26" name="Groupe 25">
            <a:extLst>
              <a:ext uri="{FF2B5EF4-FFF2-40B4-BE49-F238E27FC236}">
                <a16:creationId xmlns:a16="http://schemas.microsoft.com/office/drawing/2014/main" id="{DB0C05E7-A799-4B89-B87E-051D9BB09789}"/>
              </a:ext>
            </a:extLst>
          </p:cNvPr>
          <p:cNvGrpSpPr/>
          <p:nvPr/>
        </p:nvGrpSpPr>
        <p:grpSpPr>
          <a:xfrm>
            <a:off x="1261578" y="3495592"/>
            <a:ext cx="1221809" cy="1159455"/>
            <a:chOff x="2981585" y="4382561"/>
            <a:chExt cx="1221809" cy="1159455"/>
          </a:xfrm>
        </p:grpSpPr>
        <p:sp>
          <p:nvSpPr>
            <p:cNvPr id="27" name="ZoneTexte 26">
              <a:extLst>
                <a:ext uri="{FF2B5EF4-FFF2-40B4-BE49-F238E27FC236}">
                  <a16:creationId xmlns:a16="http://schemas.microsoft.com/office/drawing/2014/main" id="{CEC1A3D1-E538-40AB-9902-CD8C15C90F02}"/>
                </a:ext>
              </a:extLst>
            </p:cNvPr>
            <p:cNvSpPr txBox="1"/>
            <p:nvPr/>
          </p:nvSpPr>
          <p:spPr>
            <a:xfrm>
              <a:off x="2981585" y="5203462"/>
              <a:ext cx="1221809" cy="338554"/>
            </a:xfrm>
            <a:prstGeom prst="rect">
              <a:avLst/>
            </a:prstGeom>
            <a:noFill/>
          </p:spPr>
          <p:txBody>
            <a:bodyPr wrap="none" rtlCol="0">
              <a:spAutoFit/>
            </a:bodyPr>
            <a:lstStyle/>
            <a:p>
              <a:pPr algn="ctr"/>
              <a:r>
                <a:rPr lang="fr-CH" sz="1600" dirty="0">
                  <a:solidFill>
                    <a:schemeClr val="tx1"/>
                  </a:solidFill>
                  <a:latin typeface="Arial" panose="020B0604020202020204" pitchFamily="34" charset="0"/>
                  <a:cs typeface="Arial" panose="020B0604020202020204" pitchFamily="34" charset="0"/>
                </a:rPr>
                <a:t>Destruction</a:t>
              </a:r>
            </a:p>
          </p:txBody>
        </p:sp>
        <p:pic>
          <p:nvPicPr>
            <p:cNvPr id="28" name="Graphique 27" descr="Broyeur à papier avec un remplissage uni">
              <a:extLst>
                <a:ext uri="{FF2B5EF4-FFF2-40B4-BE49-F238E27FC236}">
                  <a16:creationId xmlns:a16="http://schemas.microsoft.com/office/drawing/2014/main" id="{83068161-3DDA-425B-8575-4971656FD6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0211" y="4382561"/>
              <a:ext cx="914400" cy="914400"/>
            </a:xfrm>
            <a:prstGeom prst="rect">
              <a:avLst/>
            </a:prstGeom>
          </p:spPr>
        </p:pic>
      </p:grpSp>
      <p:grpSp>
        <p:nvGrpSpPr>
          <p:cNvPr id="29" name="Groupe 28">
            <a:extLst>
              <a:ext uri="{FF2B5EF4-FFF2-40B4-BE49-F238E27FC236}">
                <a16:creationId xmlns:a16="http://schemas.microsoft.com/office/drawing/2014/main" id="{C1EE7CE7-9AD2-4268-B6F0-27C389F6EF12}"/>
              </a:ext>
            </a:extLst>
          </p:cNvPr>
          <p:cNvGrpSpPr/>
          <p:nvPr/>
        </p:nvGrpSpPr>
        <p:grpSpPr>
          <a:xfrm>
            <a:off x="4751522" y="3573461"/>
            <a:ext cx="1095172" cy="1081586"/>
            <a:chOff x="583636" y="3997926"/>
            <a:chExt cx="1095172" cy="1081586"/>
          </a:xfrm>
        </p:grpSpPr>
        <p:sp>
          <p:nvSpPr>
            <p:cNvPr id="30" name="ZoneTexte 29">
              <a:extLst>
                <a:ext uri="{FF2B5EF4-FFF2-40B4-BE49-F238E27FC236}">
                  <a16:creationId xmlns:a16="http://schemas.microsoft.com/office/drawing/2014/main" id="{503E7FFC-DD9F-4AD4-A7D6-FB58403A8DCE}"/>
                </a:ext>
              </a:extLst>
            </p:cNvPr>
            <p:cNvSpPr txBox="1"/>
            <p:nvPr/>
          </p:nvSpPr>
          <p:spPr>
            <a:xfrm>
              <a:off x="583636" y="4740958"/>
              <a:ext cx="1095172" cy="338554"/>
            </a:xfrm>
            <a:prstGeom prst="rect">
              <a:avLst/>
            </a:prstGeom>
            <a:noFill/>
          </p:spPr>
          <p:txBody>
            <a:bodyPr wrap="none" rtlCol="0">
              <a:spAutoFit/>
            </a:bodyPr>
            <a:lstStyle/>
            <a:p>
              <a:pPr algn="ctr"/>
              <a:r>
                <a:rPr lang="fr-CH" sz="1600" dirty="0">
                  <a:solidFill>
                    <a:schemeClr val="tx1"/>
                  </a:solidFill>
                  <a:latin typeface="Arial" panose="020B0604020202020204" pitchFamily="34" charset="0"/>
                  <a:cs typeface="Arial" panose="020B0604020202020204" pitchFamily="34" charset="0"/>
                </a:rPr>
                <a:t>Archivage</a:t>
              </a:r>
            </a:p>
          </p:txBody>
        </p:sp>
        <p:pic>
          <p:nvPicPr>
            <p:cNvPr id="31" name="Graphique 30" descr="Boîte à archives avec un remplissage uni">
              <a:extLst>
                <a:ext uri="{FF2B5EF4-FFF2-40B4-BE49-F238E27FC236}">
                  <a16:creationId xmlns:a16="http://schemas.microsoft.com/office/drawing/2014/main" id="{F1C84E07-3353-4A31-ACC2-73E7DD6503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925" y="3997926"/>
              <a:ext cx="914400" cy="914400"/>
            </a:xfrm>
            <a:prstGeom prst="rect">
              <a:avLst/>
            </a:prstGeom>
          </p:spPr>
        </p:pic>
      </p:grpSp>
      <p:grpSp>
        <p:nvGrpSpPr>
          <p:cNvPr id="32" name="Groupe 31">
            <a:extLst>
              <a:ext uri="{FF2B5EF4-FFF2-40B4-BE49-F238E27FC236}">
                <a16:creationId xmlns:a16="http://schemas.microsoft.com/office/drawing/2014/main" id="{89D6BE8D-B145-4B16-84BB-0D40B5943373}"/>
              </a:ext>
            </a:extLst>
          </p:cNvPr>
          <p:cNvGrpSpPr/>
          <p:nvPr/>
        </p:nvGrpSpPr>
        <p:grpSpPr>
          <a:xfrm>
            <a:off x="6370915" y="3516957"/>
            <a:ext cx="1608133" cy="1138090"/>
            <a:chOff x="576263" y="3493071"/>
            <a:chExt cx="1608133" cy="1138090"/>
          </a:xfrm>
        </p:grpSpPr>
        <p:sp>
          <p:nvSpPr>
            <p:cNvPr id="33" name="ZoneTexte 32">
              <a:extLst>
                <a:ext uri="{FF2B5EF4-FFF2-40B4-BE49-F238E27FC236}">
                  <a16:creationId xmlns:a16="http://schemas.microsoft.com/office/drawing/2014/main" id="{C0BF8D83-3693-440D-9720-B311622156D6}"/>
                </a:ext>
              </a:extLst>
            </p:cNvPr>
            <p:cNvSpPr txBox="1"/>
            <p:nvPr/>
          </p:nvSpPr>
          <p:spPr>
            <a:xfrm>
              <a:off x="576263" y="4292607"/>
              <a:ext cx="1608133" cy="338554"/>
            </a:xfrm>
            <a:prstGeom prst="rect">
              <a:avLst/>
            </a:prstGeom>
            <a:noFill/>
          </p:spPr>
          <p:txBody>
            <a:bodyPr wrap="none" rtlCol="0">
              <a:spAutoFit/>
            </a:bodyPr>
            <a:lstStyle/>
            <a:p>
              <a:pPr algn="ctr"/>
              <a:r>
                <a:rPr lang="fr-CH" sz="1600" dirty="0">
                  <a:solidFill>
                    <a:schemeClr val="tx1"/>
                  </a:solidFill>
                  <a:latin typeface="Arial" panose="020B0604020202020204" pitchFamily="34" charset="0"/>
                  <a:cs typeface="Arial" panose="020B0604020202020204" pitchFamily="34" charset="0"/>
                </a:rPr>
                <a:t>Communication</a:t>
              </a:r>
            </a:p>
          </p:txBody>
        </p:sp>
        <p:pic>
          <p:nvPicPr>
            <p:cNvPr id="34" name="Graphique 33" descr="Marketing avec un remplissage uni">
              <a:extLst>
                <a:ext uri="{FF2B5EF4-FFF2-40B4-BE49-F238E27FC236}">
                  <a16:creationId xmlns:a16="http://schemas.microsoft.com/office/drawing/2014/main" id="{ABF2B315-E5AF-4EDA-8511-A2AFA80A25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5226" y="3493071"/>
              <a:ext cx="914400" cy="914400"/>
            </a:xfrm>
            <a:prstGeom prst="rect">
              <a:avLst/>
            </a:prstGeom>
          </p:spPr>
        </p:pic>
      </p:grpSp>
      <p:grpSp>
        <p:nvGrpSpPr>
          <p:cNvPr id="35" name="Groupe 34">
            <a:extLst>
              <a:ext uri="{FF2B5EF4-FFF2-40B4-BE49-F238E27FC236}">
                <a16:creationId xmlns:a16="http://schemas.microsoft.com/office/drawing/2014/main" id="{29E718F5-7A2A-47C7-9C96-FD89CFC81FC8}"/>
              </a:ext>
            </a:extLst>
          </p:cNvPr>
          <p:cNvGrpSpPr/>
          <p:nvPr/>
        </p:nvGrpSpPr>
        <p:grpSpPr>
          <a:xfrm>
            <a:off x="7296957" y="2201366"/>
            <a:ext cx="1277914" cy="1191466"/>
            <a:chOff x="635897" y="2907807"/>
            <a:chExt cx="1277914" cy="1191466"/>
          </a:xfrm>
        </p:grpSpPr>
        <p:sp>
          <p:nvSpPr>
            <p:cNvPr id="36" name="ZoneTexte 35">
              <a:extLst>
                <a:ext uri="{FF2B5EF4-FFF2-40B4-BE49-F238E27FC236}">
                  <a16:creationId xmlns:a16="http://schemas.microsoft.com/office/drawing/2014/main" id="{5C32EC81-2938-48BB-B6DD-0F04AE052F4C}"/>
                </a:ext>
              </a:extLst>
            </p:cNvPr>
            <p:cNvSpPr txBox="1"/>
            <p:nvPr/>
          </p:nvSpPr>
          <p:spPr>
            <a:xfrm>
              <a:off x="635897" y="3760719"/>
              <a:ext cx="1277914" cy="338554"/>
            </a:xfrm>
            <a:prstGeom prst="rect">
              <a:avLst/>
            </a:prstGeom>
            <a:noFill/>
          </p:spPr>
          <p:txBody>
            <a:bodyPr wrap="none" rtlCol="0">
              <a:spAutoFit/>
            </a:bodyPr>
            <a:lstStyle/>
            <a:p>
              <a:pPr algn="ctr"/>
              <a:r>
                <a:rPr lang="fr-CH" sz="1600" dirty="0">
                  <a:solidFill>
                    <a:schemeClr val="tx1"/>
                  </a:solidFill>
                  <a:latin typeface="Arial" panose="020B0604020202020204" pitchFamily="34" charset="0"/>
                  <a:cs typeface="Arial" panose="020B0604020202020204" pitchFamily="34" charset="0"/>
                </a:rPr>
                <a:t>Modification</a:t>
              </a:r>
            </a:p>
          </p:txBody>
        </p:sp>
        <p:pic>
          <p:nvPicPr>
            <p:cNvPr id="37" name="Graphique 36" descr="Machine à écrire avec un remplissage uni">
              <a:extLst>
                <a:ext uri="{FF2B5EF4-FFF2-40B4-BE49-F238E27FC236}">
                  <a16:creationId xmlns:a16="http://schemas.microsoft.com/office/drawing/2014/main" id="{58EEDCC6-D8F8-4578-9295-1E8F86A1AA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3569" y="2907807"/>
              <a:ext cx="914400" cy="914400"/>
            </a:xfrm>
            <a:prstGeom prst="rect">
              <a:avLst/>
            </a:prstGeom>
          </p:spPr>
        </p:pic>
      </p:grpSp>
      <p:grpSp>
        <p:nvGrpSpPr>
          <p:cNvPr id="38" name="Groupe 37">
            <a:extLst>
              <a:ext uri="{FF2B5EF4-FFF2-40B4-BE49-F238E27FC236}">
                <a16:creationId xmlns:a16="http://schemas.microsoft.com/office/drawing/2014/main" id="{A93AB09B-FCB6-4E11-801A-A9ADC7AD2F46}"/>
              </a:ext>
            </a:extLst>
          </p:cNvPr>
          <p:cNvGrpSpPr/>
          <p:nvPr/>
        </p:nvGrpSpPr>
        <p:grpSpPr>
          <a:xfrm>
            <a:off x="642964" y="2170265"/>
            <a:ext cx="923651" cy="1222567"/>
            <a:chOff x="9742615" y="3915374"/>
            <a:chExt cx="923651" cy="1222567"/>
          </a:xfrm>
        </p:grpSpPr>
        <p:sp>
          <p:nvSpPr>
            <p:cNvPr id="39" name="ZoneTexte 38">
              <a:extLst>
                <a:ext uri="{FF2B5EF4-FFF2-40B4-BE49-F238E27FC236}">
                  <a16:creationId xmlns:a16="http://schemas.microsoft.com/office/drawing/2014/main" id="{51337A02-2AAC-48A9-A80F-23E573636C26}"/>
                </a:ext>
              </a:extLst>
            </p:cNvPr>
            <p:cNvSpPr txBox="1"/>
            <p:nvPr/>
          </p:nvSpPr>
          <p:spPr>
            <a:xfrm>
              <a:off x="9742615" y="4799387"/>
              <a:ext cx="923651" cy="338554"/>
            </a:xfrm>
            <a:prstGeom prst="rect">
              <a:avLst/>
            </a:prstGeom>
            <a:noFill/>
          </p:spPr>
          <p:txBody>
            <a:bodyPr wrap="none" rtlCol="0">
              <a:spAutoFit/>
            </a:bodyPr>
            <a:lstStyle/>
            <a:p>
              <a:pPr algn="ctr"/>
              <a:r>
                <a:rPr lang="fr-CH" sz="1600" dirty="0">
                  <a:solidFill>
                    <a:schemeClr val="tx1"/>
                  </a:solidFill>
                  <a:latin typeface="Arial" panose="020B0604020202020204" pitchFamily="34" charset="0"/>
                  <a:cs typeface="Arial" panose="020B0604020202020204" pitchFamily="34" charset="0"/>
                </a:rPr>
                <a:t>Collecte</a:t>
              </a:r>
            </a:p>
          </p:txBody>
        </p:sp>
        <p:pic>
          <p:nvPicPr>
            <p:cNvPr id="40" name="Graphique 39" descr="Filtrer avec un remplissage uni">
              <a:extLst>
                <a:ext uri="{FF2B5EF4-FFF2-40B4-BE49-F238E27FC236}">
                  <a16:creationId xmlns:a16="http://schemas.microsoft.com/office/drawing/2014/main" id="{3C3F7ED6-6C23-474C-B6C2-F5BC26248D5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45330" y="3915374"/>
              <a:ext cx="914400" cy="914400"/>
            </a:xfrm>
            <a:prstGeom prst="rect">
              <a:avLst/>
            </a:prstGeom>
          </p:spPr>
        </p:pic>
      </p:grpSp>
      <p:grpSp>
        <p:nvGrpSpPr>
          <p:cNvPr id="41" name="Groupe 40">
            <a:extLst>
              <a:ext uri="{FF2B5EF4-FFF2-40B4-BE49-F238E27FC236}">
                <a16:creationId xmlns:a16="http://schemas.microsoft.com/office/drawing/2014/main" id="{58D56317-0FE9-4A0C-AE36-86A454D6E4A0}"/>
              </a:ext>
            </a:extLst>
          </p:cNvPr>
          <p:cNvGrpSpPr/>
          <p:nvPr/>
        </p:nvGrpSpPr>
        <p:grpSpPr>
          <a:xfrm>
            <a:off x="3007608" y="3449791"/>
            <a:ext cx="1219693" cy="1205256"/>
            <a:chOff x="2846972" y="3030829"/>
            <a:chExt cx="1219693" cy="1205256"/>
          </a:xfrm>
        </p:grpSpPr>
        <p:pic>
          <p:nvPicPr>
            <p:cNvPr id="42" name="Graphique 41" descr="Gomme avec un remplissage uni">
              <a:extLst>
                <a:ext uri="{FF2B5EF4-FFF2-40B4-BE49-F238E27FC236}">
                  <a16:creationId xmlns:a16="http://schemas.microsoft.com/office/drawing/2014/main" id="{D6002661-AF83-4159-A7C7-05BC3E71C9D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21817" y="3030829"/>
              <a:ext cx="914400" cy="914400"/>
            </a:xfrm>
            <a:prstGeom prst="rect">
              <a:avLst/>
            </a:prstGeom>
          </p:spPr>
        </p:pic>
        <p:sp>
          <p:nvSpPr>
            <p:cNvPr id="43" name="ZoneTexte 42">
              <a:extLst>
                <a:ext uri="{FF2B5EF4-FFF2-40B4-BE49-F238E27FC236}">
                  <a16:creationId xmlns:a16="http://schemas.microsoft.com/office/drawing/2014/main" id="{692AC9B7-5088-4711-8891-C9E92C54BC33}"/>
                </a:ext>
              </a:extLst>
            </p:cNvPr>
            <p:cNvSpPr txBox="1"/>
            <p:nvPr/>
          </p:nvSpPr>
          <p:spPr>
            <a:xfrm>
              <a:off x="2846972" y="3897531"/>
              <a:ext cx="1219693" cy="338554"/>
            </a:xfrm>
            <a:prstGeom prst="rect">
              <a:avLst/>
            </a:prstGeom>
            <a:noFill/>
          </p:spPr>
          <p:txBody>
            <a:bodyPr wrap="none" rtlCol="0">
              <a:spAutoFit/>
            </a:bodyPr>
            <a:lstStyle/>
            <a:p>
              <a:pPr algn="ctr"/>
              <a:r>
                <a:rPr lang="fr-CH" sz="1600" dirty="0">
                  <a:solidFill>
                    <a:schemeClr val="tx1"/>
                  </a:solidFill>
                  <a:latin typeface="Arial" panose="020B0604020202020204" pitchFamily="34" charset="0"/>
                  <a:cs typeface="Arial" panose="020B0604020202020204" pitchFamily="34" charset="0"/>
                </a:rPr>
                <a:t>Effacement</a:t>
              </a:r>
            </a:p>
          </p:txBody>
        </p:sp>
      </p:grpSp>
      <p:grpSp>
        <p:nvGrpSpPr>
          <p:cNvPr id="44" name="Groupe 43">
            <a:extLst>
              <a:ext uri="{FF2B5EF4-FFF2-40B4-BE49-F238E27FC236}">
                <a16:creationId xmlns:a16="http://schemas.microsoft.com/office/drawing/2014/main" id="{79AF78B5-D4B5-4999-A538-DE8DBD75DA68}"/>
              </a:ext>
            </a:extLst>
          </p:cNvPr>
          <p:cNvGrpSpPr/>
          <p:nvPr/>
        </p:nvGrpSpPr>
        <p:grpSpPr>
          <a:xfrm>
            <a:off x="3988395" y="2255273"/>
            <a:ext cx="1391728" cy="1137559"/>
            <a:chOff x="7084116" y="4750799"/>
            <a:chExt cx="1391728" cy="1137559"/>
          </a:xfrm>
        </p:grpSpPr>
        <p:sp>
          <p:nvSpPr>
            <p:cNvPr id="45" name="ZoneTexte 44">
              <a:extLst>
                <a:ext uri="{FF2B5EF4-FFF2-40B4-BE49-F238E27FC236}">
                  <a16:creationId xmlns:a16="http://schemas.microsoft.com/office/drawing/2014/main" id="{808F84D5-8380-4100-A734-309D4C50B9DF}"/>
                </a:ext>
              </a:extLst>
            </p:cNvPr>
            <p:cNvSpPr txBox="1"/>
            <p:nvPr/>
          </p:nvSpPr>
          <p:spPr>
            <a:xfrm>
              <a:off x="7084116" y="5549804"/>
              <a:ext cx="1391728" cy="338554"/>
            </a:xfrm>
            <a:prstGeom prst="rect">
              <a:avLst/>
            </a:prstGeom>
            <a:noFill/>
          </p:spPr>
          <p:txBody>
            <a:bodyPr wrap="none" rtlCol="0">
              <a:spAutoFit/>
            </a:bodyPr>
            <a:lstStyle/>
            <a:p>
              <a:pPr algn="ctr"/>
              <a:r>
                <a:rPr lang="fr-CH" sz="1600" dirty="0">
                  <a:solidFill>
                    <a:schemeClr val="tx1"/>
                  </a:solidFill>
                  <a:latin typeface="Arial" panose="020B0604020202020204" pitchFamily="34" charset="0"/>
                  <a:cs typeface="Arial" panose="020B0604020202020204" pitchFamily="34" charset="0"/>
                </a:rPr>
                <a:t>Conservation</a:t>
              </a:r>
            </a:p>
          </p:txBody>
        </p:sp>
        <p:pic>
          <p:nvPicPr>
            <p:cNvPr id="46" name="Graphique 45" descr="Base de données avec un remplissage uni">
              <a:extLst>
                <a:ext uri="{FF2B5EF4-FFF2-40B4-BE49-F238E27FC236}">
                  <a16:creationId xmlns:a16="http://schemas.microsoft.com/office/drawing/2014/main" id="{902407FD-32D0-4ADD-B418-36371ACE0E4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414905" y="4750799"/>
              <a:ext cx="914400" cy="914400"/>
            </a:xfrm>
            <a:prstGeom prst="rect">
              <a:avLst/>
            </a:prstGeom>
          </p:spPr>
        </p:pic>
      </p:grpSp>
      <p:grpSp>
        <p:nvGrpSpPr>
          <p:cNvPr id="50" name="Groupe 49">
            <a:extLst>
              <a:ext uri="{FF2B5EF4-FFF2-40B4-BE49-F238E27FC236}">
                <a16:creationId xmlns:a16="http://schemas.microsoft.com/office/drawing/2014/main" id="{339E15C0-D1BE-474E-8F06-A674985B5F92}"/>
              </a:ext>
            </a:extLst>
          </p:cNvPr>
          <p:cNvGrpSpPr/>
          <p:nvPr/>
        </p:nvGrpSpPr>
        <p:grpSpPr>
          <a:xfrm>
            <a:off x="5802977" y="2329234"/>
            <a:ext cx="1071127" cy="1063598"/>
            <a:chOff x="9263126" y="1353623"/>
            <a:chExt cx="1071127" cy="1063598"/>
          </a:xfrm>
        </p:grpSpPr>
        <p:pic>
          <p:nvPicPr>
            <p:cNvPr id="51" name="Graphique 50" descr="Flèche en cercle avec un remplissage uni">
              <a:extLst>
                <a:ext uri="{FF2B5EF4-FFF2-40B4-BE49-F238E27FC236}">
                  <a16:creationId xmlns:a16="http://schemas.microsoft.com/office/drawing/2014/main" id="{00C7AD10-280B-41FC-9F16-15B4BC4C782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98396" y="1353623"/>
              <a:ext cx="914400" cy="914400"/>
            </a:xfrm>
            <a:prstGeom prst="rect">
              <a:avLst/>
            </a:prstGeom>
          </p:spPr>
        </p:pic>
        <p:sp>
          <p:nvSpPr>
            <p:cNvPr id="52" name="ZoneTexte 51">
              <a:extLst>
                <a:ext uri="{FF2B5EF4-FFF2-40B4-BE49-F238E27FC236}">
                  <a16:creationId xmlns:a16="http://schemas.microsoft.com/office/drawing/2014/main" id="{ACE28ECB-0D0C-464C-AEC2-D33529949AC2}"/>
                </a:ext>
              </a:extLst>
            </p:cNvPr>
            <p:cNvSpPr txBox="1"/>
            <p:nvPr/>
          </p:nvSpPr>
          <p:spPr>
            <a:xfrm>
              <a:off x="9263126" y="2078667"/>
              <a:ext cx="1071127" cy="338554"/>
            </a:xfrm>
            <a:prstGeom prst="rect">
              <a:avLst/>
            </a:prstGeom>
            <a:noFill/>
          </p:spPr>
          <p:txBody>
            <a:bodyPr wrap="none" rtlCol="0">
              <a:spAutoFit/>
            </a:bodyPr>
            <a:lstStyle/>
            <a:p>
              <a:pPr algn="ctr"/>
              <a:r>
                <a:rPr lang="fr-CH" sz="1600" dirty="0">
                  <a:solidFill>
                    <a:schemeClr val="tx1"/>
                  </a:solidFill>
                  <a:latin typeface="Arial" panose="020B0604020202020204" pitchFamily="34" charset="0"/>
                  <a:cs typeface="Arial" panose="020B0604020202020204" pitchFamily="34" charset="0"/>
                </a:rPr>
                <a:t>Utilisation</a:t>
              </a:r>
            </a:p>
          </p:txBody>
        </p:sp>
      </p:grpSp>
    </p:spTree>
    <p:extLst>
      <p:ext uri="{BB962C8B-B14F-4D97-AF65-F5344CB8AC3E}">
        <p14:creationId xmlns:p14="http://schemas.microsoft.com/office/powerpoint/2010/main" val="3403820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silhouette&#10;&#10;Description générée automatiquement">
            <a:extLst>
              <a:ext uri="{FF2B5EF4-FFF2-40B4-BE49-F238E27FC236}">
                <a16:creationId xmlns:a16="http://schemas.microsoft.com/office/drawing/2014/main" id="{E8F30B4D-2553-409B-8C0C-11D171C1D96E}"/>
              </a:ext>
            </a:extLst>
          </p:cNvPr>
          <p:cNvPicPr>
            <a:picLocks noGrp="1" noChangeAspect="1"/>
          </p:cNvPicPr>
          <p:nvPr>
            <p:ph type="pic"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54323B2C-4342-6841-8C7B-AA9D6D596186}"/>
              </a:ext>
            </a:extLst>
          </p:cNvPr>
          <p:cNvSpPr>
            <a:spLocks noGrp="1"/>
          </p:cNvSpPr>
          <p:nvPr>
            <p:ph type="title"/>
          </p:nvPr>
        </p:nvSpPr>
        <p:spPr>
          <a:xfrm>
            <a:off x="5651584" y="2231740"/>
            <a:ext cx="3082513" cy="2303046"/>
          </a:xfrm>
        </p:spPr>
        <p:txBody>
          <a:bodyPr/>
          <a:lstStyle/>
          <a:p>
            <a:r>
              <a:rPr lang="fr-FR" dirty="0" err="1"/>
              <a:t>Anoymisation</a:t>
            </a:r>
            <a:r>
              <a:rPr lang="fr-FR" dirty="0"/>
              <a:t>, pseudonymisation</a:t>
            </a:r>
            <a:br>
              <a:rPr lang="fr-FR" dirty="0"/>
            </a:br>
            <a:r>
              <a:rPr lang="fr-FR" dirty="0"/>
              <a:t>et droits d’accès</a:t>
            </a:r>
          </a:p>
        </p:txBody>
      </p:sp>
      <p:pic>
        <p:nvPicPr>
          <p:cNvPr id="7" name="Graphique 13">
            <a:extLst>
              <a:ext uri="{FF2B5EF4-FFF2-40B4-BE49-F238E27FC236}">
                <a16:creationId xmlns:a16="http://schemas.microsoft.com/office/drawing/2014/main" id="{CCCDA228-9BAF-425F-8273-427478A807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3963" y="1466678"/>
            <a:ext cx="1441339" cy="1773955"/>
          </a:xfrm>
          <a:prstGeom prst="rect">
            <a:avLst/>
          </a:prstGeom>
        </p:spPr>
      </p:pic>
    </p:spTree>
    <p:extLst>
      <p:ext uri="{BB962C8B-B14F-4D97-AF65-F5344CB8AC3E}">
        <p14:creationId xmlns:p14="http://schemas.microsoft.com/office/powerpoint/2010/main" val="228802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69F65BD-C525-45BE-BCC4-87B5855B2A41}"/>
              </a:ext>
            </a:extLst>
          </p:cNvPr>
          <p:cNvSpPr>
            <a:spLocks noGrp="1"/>
          </p:cNvSpPr>
          <p:nvPr>
            <p:ph type="title"/>
          </p:nvPr>
        </p:nvSpPr>
        <p:spPr/>
        <p:txBody>
          <a:bodyPr/>
          <a:lstStyle/>
          <a:p>
            <a:r>
              <a:rPr lang="fr-CH" dirty="0"/>
              <a:t>Anonymisation</a:t>
            </a:r>
          </a:p>
        </p:txBody>
      </p:sp>
      <p:sp>
        <p:nvSpPr>
          <p:cNvPr id="6" name="Espace réservé du contenu 5">
            <a:extLst>
              <a:ext uri="{FF2B5EF4-FFF2-40B4-BE49-F238E27FC236}">
                <a16:creationId xmlns:a16="http://schemas.microsoft.com/office/drawing/2014/main" id="{D7511461-B74E-4062-9FD1-98D30F703FAD}"/>
              </a:ext>
            </a:extLst>
          </p:cNvPr>
          <p:cNvSpPr>
            <a:spLocks noGrp="1"/>
          </p:cNvSpPr>
          <p:nvPr>
            <p:ph idx="10"/>
          </p:nvPr>
        </p:nvSpPr>
        <p:spPr/>
        <p:txBody>
          <a:bodyPr/>
          <a:lstStyle/>
          <a:p>
            <a:endParaRPr lang="fr-CH"/>
          </a:p>
        </p:txBody>
      </p:sp>
      <p:grpSp>
        <p:nvGrpSpPr>
          <p:cNvPr id="12" name="Groupe 11">
            <a:extLst>
              <a:ext uri="{FF2B5EF4-FFF2-40B4-BE49-F238E27FC236}">
                <a16:creationId xmlns:a16="http://schemas.microsoft.com/office/drawing/2014/main" id="{01C52530-F814-435D-AAED-E515CD785CB2}"/>
              </a:ext>
            </a:extLst>
          </p:cNvPr>
          <p:cNvGrpSpPr/>
          <p:nvPr/>
        </p:nvGrpSpPr>
        <p:grpSpPr>
          <a:xfrm>
            <a:off x="3949913" y="1543985"/>
            <a:ext cx="4526340" cy="2861050"/>
            <a:chOff x="6193879" y="1313477"/>
            <a:chExt cx="5040560" cy="3366770"/>
          </a:xfrm>
        </p:grpSpPr>
        <p:pic>
          <p:nvPicPr>
            <p:cNvPr id="7" name="Image 6">
              <a:extLst>
                <a:ext uri="{FF2B5EF4-FFF2-40B4-BE49-F238E27FC236}">
                  <a16:creationId xmlns:a16="http://schemas.microsoft.com/office/drawing/2014/main" id="{821319FE-0205-4272-A549-BC42806B57C4}"/>
                </a:ext>
              </a:extLst>
            </p:cNvPr>
            <p:cNvPicPr>
              <a:picLocks noChangeAspect="1"/>
            </p:cNvPicPr>
            <p:nvPr/>
          </p:nvPicPr>
          <p:blipFill>
            <a:blip r:embed="rId2"/>
            <a:stretch>
              <a:fillRect/>
            </a:stretch>
          </p:blipFill>
          <p:spPr>
            <a:xfrm>
              <a:off x="6253960" y="2183645"/>
              <a:ext cx="4947203" cy="2496602"/>
            </a:xfrm>
            <a:prstGeom prst="rect">
              <a:avLst/>
            </a:prstGeom>
          </p:spPr>
        </p:pic>
        <p:sp>
          <p:nvSpPr>
            <p:cNvPr id="8" name="ZoneTexte 7">
              <a:extLst>
                <a:ext uri="{FF2B5EF4-FFF2-40B4-BE49-F238E27FC236}">
                  <a16:creationId xmlns:a16="http://schemas.microsoft.com/office/drawing/2014/main" id="{34556C6F-E52B-4586-8D59-288EE9DDAA29}"/>
                </a:ext>
              </a:extLst>
            </p:cNvPr>
            <p:cNvSpPr txBox="1"/>
            <p:nvPr/>
          </p:nvSpPr>
          <p:spPr>
            <a:xfrm>
              <a:off x="9938295" y="4148237"/>
              <a:ext cx="1296144" cy="253526"/>
            </a:xfrm>
            <a:prstGeom prst="rect">
              <a:avLst/>
            </a:prstGeom>
            <a:noFill/>
          </p:spPr>
          <p:txBody>
            <a:bodyPr wrap="square" rtlCol="0">
              <a:spAutoFit/>
            </a:bodyPr>
            <a:lstStyle/>
            <a:p>
              <a:r>
                <a:rPr lang="fr-CH" sz="800" i="1" dirty="0">
                  <a:latin typeface="Arial" panose="020B0604020202020204" pitchFamily="34" charset="0"/>
                  <a:cs typeface="Arial" panose="020B0604020202020204" pitchFamily="34" charset="0"/>
                </a:rPr>
                <a:t>PFPDT, 2015</a:t>
              </a:r>
            </a:p>
          </p:txBody>
        </p:sp>
        <p:sp>
          <p:nvSpPr>
            <p:cNvPr id="9" name="Ellipse 8">
              <a:extLst>
                <a:ext uri="{FF2B5EF4-FFF2-40B4-BE49-F238E27FC236}">
                  <a16:creationId xmlns:a16="http://schemas.microsoft.com/office/drawing/2014/main" id="{E6824A4B-D804-49A1-9825-C0BEEBCD55DB}"/>
                </a:ext>
              </a:extLst>
            </p:cNvPr>
            <p:cNvSpPr/>
            <p:nvPr/>
          </p:nvSpPr>
          <p:spPr bwMode="auto">
            <a:xfrm>
              <a:off x="6193879" y="1991166"/>
              <a:ext cx="1584176" cy="20289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fr-CH" sz="2000" b="0" i="0" u="none" strike="noStrike" cap="none" normalizeH="0" baseline="0" dirty="0">
                <a:ln>
                  <a:noFill/>
                </a:ln>
                <a:solidFill>
                  <a:schemeClr val="bg1"/>
                </a:solidFill>
                <a:effectLst/>
                <a:latin typeface="Arial" panose="020B0604020202020204" pitchFamily="34" charset="0"/>
                <a:ea typeface="Microsoft YaHei" panose="020B0503020204020204" pitchFamily="34" charset="-122"/>
              </a:endParaRPr>
            </a:p>
          </p:txBody>
        </p:sp>
        <p:sp>
          <p:nvSpPr>
            <p:cNvPr id="10" name="Ellipse 9">
              <a:extLst>
                <a:ext uri="{FF2B5EF4-FFF2-40B4-BE49-F238E27FC236}">
                  <a16:creationId xmlns:a16="http://schemas.microsoft.com/office/drawing/2014/main" id="{C39FB186-DF13-4829-8ABA-9F21EF4072F8}"/>
                </a:ext>
              </a:extLst>
            </p:cNvPr>
            <p:cNvSpPr/>
            <p:nvPr/>
          </p:nvSpPr>
          <p:spPr bwMode="auto">
            <a:xfrm>
              <a:off x="9650263" y="1991166"/>
              <a:ext cx="1584176" cy="20289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fr-CH" sz="2000" b="0" i="0" u="none" strike="noStrike" cap="none" normalizeH="0" baseline="0" dirty="0">
                <a:ln>
                  <a:noFill/>
                </a:ln>
                <a:solidFill>
                  <a:schemeClr val="bg1"/>
                </a:solidFill>
                <a:effectLst/>
                <a:latin typeface="Arial" panose="020B0604020202020204" pitchFamily="34" charset="0"/>
                <a:ea typeface="Microsoft YaHei" panose="020B0503020204020204" pitchFamily="34" charset="-122"/>
              </a:endParaRPr>
            </a:p>
          </p:txBody>
        </p:sp>
        <p:sp>
          <p:nvSpPr>
            <p:cNvPr id="11" name="Flèche : courbe vers le bas 10">
              <a:extLst>
                <a:ext uri="{FF2B5EF4-FFF2-40B4-BE49-F238E27FC236}">
                  <a16:creationId xmlns:a16="http://schemas.microsoft.com/office/drawing/2014/main" id="{CDA3D637-97F2-4174-8D0D-5DD033C36A6C}"/>
                </a:ext>
              </a:extLst>
            </p:cNvPr>
            <p:cNvSpPr/>
            <p:nvPr/>
          </p:nvSpPr>
          <p:spPr bwMode="auto">
            <a:xfrm>
              <a:off x="6913959" y="1313477"/>
              <a:ext cx="3672408" cy="677689"/>
            </a:xfrm>
            <a:prstGeom prst="curved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fr-CH" sz="2000" b="0" i="0" u="none" strike="noStrike" cap="none" normalizeH="0" baseline="0">
                <a:ln>
                  <a:noFill/>
                </a:ln>
                <a:solidFill>
                  <a:schemeClr val="bg1"/>
                </a:solidFill>
                <a:effectLst/>
                <a:latin typeface="Arial" panose="020B0604020202020204" pitchFamily="34" charset="0"/>
                <a:ea typeface="Microsoft YaHei" panose="020B0503020204020204" pitchFamily="34" charset="-122"/>
              </a:endParaRPr>
            </a:p>
          </p:txBody>
        </p:sp>
      </p:grpSp>
      <p:sp>
        <p:nvSpPr>
          <p:cNvPr id="13" name="ZoneTexte 12">
            <a:extLst>
              <a:ext uri="{FF2B5EF4-FFF2-40B4-BE49-F238E27FC236}">
                <a16:creationId xmlns:a16="http://schemas.microsoft.com/office/drawing/2014/main" id="{D2CC201A-2C4A-4C56-9FDA-8C79B3A97D33}"/>
              </a:ext>
            </a:extLst>
          </p:cNvPr>
          <p:cNvSpPr txBox="1"/>
          <p:nvPr/>
        </p:nvSpPr>
        <p:spPr>
          <a:xfrm>
            <a:off x="697628" y="1223863"/>
            <a:ext cx="3469638" cy="1323439"/>
          </a:xfrm>
          <a:prstGeom prst="rect">
            <a:avLst/>
          </a:prstGeom>
          <a:noFill/>
        </p:spPr>
        <p:txBody>
          <a:bodyPr wrap="square" rtlCol="0">
            <a:spAutoFit/>
          </a:bodyPr>
          <a:lstStyle/>
          <a:p>
            <a:r>
              <a:rPr lang="fr-CH" sz="1600" b="1" dirty="0">
                <a:solidFill>
                  <a:schemeClr val="tx1"/>
                </a:solidFill>
                <a:latin typeface="Arial" panose="020B0604020202020204" pitchFamily="34" charset="0"/>
                <a:cs typeface="Arial" panose="020B0604020202020204" pitchFamily="34" charset="0"/>
              </a:rPr>
              <a:t>Définition :</a:t>
            </a:r>
          </a:p>
          <a:p>
            <a:r>
              <a:rPr lang="fr-CH" sz="1600" dirty="0">
                <a:solidFill>
                  <a:schemeClr val="tx1"/>
                </a:solidFill>
                <a:latin typeface="Arial" panose="020B0604020202020204" pitchFamily="34" charset="0"/>
                <a:cs typeface="Arial" panose="020B0604020202020204" pitchFamily="34" charset="0"/>
              </a:rPr>
              <a:t>Modification du contenu ou de la structure des données afin de </a:t>
            </a:r>
            <a:r>
              <a:rPr lang="fr-CH" sz="1600" dirty="0">
                <a:solidFill>
                  <a:srgbClr val="FF0000"/>
                </a:solidFill>
                <a:latin typeface="Arial" panose="020B0604020202020204" pitchFamily="34" charset="0"/>
                <a:cs typeface="Arial" panose="020B0604020202020204" pitchFamily="34" charset="0"/>
              </a:rPr>
              <a:t>rendre impossible la </a:t>
            </a:r>
            <a:r>
              <a:rPr lang="fr-CH" sz="1600" dirty="0" err="1">
                <a:solidFill>
                  <a:srgbClr val="FF0000"/>
                </a:solidFill>
                <a:latin typeface="Arial" panose="020B0604020202020204" pitchFamily="34" charset="0"/>
                <a:cs typeface="Arial" panose="020B0604020202020204" pitchFamily="34" charset="0"/>
              </a:rPr>
              <a:t>ré-identification</a:t>
            </a:r>
            <a:r>
              <a:rPr lang="fr-CH" sz="1600" dirty="0">
                <a:solidFill>
                  <a:srgbClr val="FF0000"/>
                </a:solidFill>
                <a:latin typeface="Arial" panose="020B0604020202020204" pitchFamily="34" charset="0"/>
                <a:cs typeface="Arial" panose="020B0604020202020204" pitchFamily="34" charset="0"/>
              </a:rPr>
              <a:t> </a:t>
            </a:r>
            <a:r>
              <a:rPr lang="fr-CH" sz="1600" dirty="0">
                <a:solidFill>
                  <a:schemeClr val="tx1"/>
                </a:solidFill>
                <a:latin typeface="Arial" panose="020B0604020202020204" pitchFamily="34" charset="0"/>
                <a:cs typeface="Arial" panose="020B0604020202020204" pitchFamily="34" charset="0"/>
              </a:rPr>
              <a:t>des personnes.</a:t>
            </a:r>
          </a:p>
        </p:txBody>
      </p:sp>
      <p:sp>
        <p:nvSpPr>
          <p:cNvPr id="16" name="ZoneTexte 15">
            <a:extLst>
              <a:ext uri="{FF2B5EF4-FFF2-40B4-BE49-F238E27FC236}">
                <a16:creationId xmlns:a16="http://schemas.microsoft.com/office/drawing/2014/main" id="{821C6110-923C-4EE7-A36B-B8587DD67A96}"/>
              </a:ext>
            </a:extLst>
          </p:cNvPr>
          <p:cNvSpPr txBox="1"/>
          <p:nvPr/>
        </p:nvSpPr>
        <p:spPr>
          <a:xfrm>
            <a:off x="697628" y="2571750"/>
            <a:ext cx="3118812" cy="584775"/>
          </a:xfrm>
          <a:prstGeom prst="rect">
            <a:avLst/>
          </a:prstGeom>
          <a:noFill/>
        </p:spPr>
        <p:txBody>
          <a:bodyPr wrap="square" rtlCol="0">
            <a:spAutoFit/>
          </a:bodyPr>
          <a:lstStyle/>
          <a:p>
            <a:r>
              <a:rPr lang="fr-CH" sz="1600" b="1" dirty="0">
                <a:solidFill>
                  <a:schemeClr val="tx1"/>
                </a:solidFill>
                <a:latin typeface="Arial" panose="020B0604020202020204" pitchFamily="34" charset="0"/>
                <a:cs typeface="Arial" panose="020B0604020202020204" pitchFamily="34" charset="0"/>
              </a:rPr>
              <a:t>Autres termes synonymes :</a:t>
            </a:r>
          </a:p>
          <a:p>
            <a:r>
              <a:rPr lang="fr-CH" sz="1600" dirty="0">
                <a:solidFill>
                  <a:schemeClr val="tx1"/>
                </a:solidFill>
                <a:latin typeface="Arial" panose="020B0604020202020204" pitchFamily="34" charset="0"/>
                <a:cs typeface="Arial" panose="020B0604020202020204" pitchFamily="34" charset="0"/>
              </a:rPr>
              <a:t>De-Identification (anglais)</a:t>
            </a:r>
          </a:p>
        </p:txBody>
      </p:sp>
      <p:sp>
        <p:nvSpPr>
          <p:cNvPr id="17" name="ZoneTexte 16">
            <a:extLst>
              <a:ext uri="{FF2B5EF4-FFF2-40B4-BE49-F238E27FC236}">
                <a16:creationId xmlns:a16="http://schemas.microsoft.com/office/drawing/2014/main" id="{84985A9F-7D85-409D-99AC-57C51B14E179}"/>
              </a:ext>
            </a:extLst>
          </p:cNvPr>
          <p:cNvSpPr txBox="1"/>
          <p:nvPr/>
        </p:nvSpPr>
        <p:spPr>
          <a:xfrm>
            <a:off x="697628" y="3211444"/>
            <a:ext cx="3814411" cy="1569660"/>
          </a:xfrm>
          <a:prstGeom prst="rect">
            <a:avLst/>
          </a:prstGeom>
          <a:noFill/>
        </p:spPr>
        <p:txBody>
          <a:bodyPr wrap="square" rtlCol="0">
            <a:spAutoFit/>
          </a:bodyPr>
          <a:lstStyle/>
          <a:p>
            <a:r>
              <a:rPr lang="fr-CH" sz="1600" b="1" dirty="0">
                <a:solidFill>
                  <a:schemeClr val="tx1"/>
                </a:solidFill>
                <a:latin typeface="Arial" panose="020B0604020202020204" pitchFamily="34" charset="0"/>
                <a:cs typeface="Arial" panose="020B0604020202020204" pitchFamily="34" charset="0"/>
              </a:rPr>
              <a:t>Remarques :</a:t>
            </a:r>
          </a:p>
          <a:p>
            <a:pPr marL="285750" indent="-285750">
              <a:buFont typeface="Arial" panose="020B0604020202020204" pitchFamily="34" charset="0"/>
              <a:buChar char="•"/>
            </a:pPr>
            <a:r>
              <a:rPr lang="fr-CH" sz="1600" dirty="0">
                <a:solidFill>
                  <a:srgbClr val="FF0000"/>
                </a:solidFill>
                <a:latin typeface="Arial" panose="020B0604020202020204" pitchFamily="34" charset="0"/>
                <a:cs typeface="Arial" panose="020B0604020202020204" pitchFamily="34" charset="0"/>
              </a:rPr>
              <a:t>difficile</a:t>
            </a:r>
            <a:r>
              <a:rPr lang="fr-CH" sz="1600" dirty="0">
                <a:solidFill>
                  <a:schemeClr val="tx1"/>
                </a:solidFill>
                <a:latin typeface="Arial" panose="020B0604020202020204" pitchFamily="34" charset="0"/>
                <a:cs typeface="Arial" panose="020B0604020202020204" pitchFamily="34" charset="0"/>
              </a:rPr>
              <a:t> lorsque les </a:t>
            </a:r>
            <a:r>
              <a:rPr lang="fr-CH" sz="1600" dirty="0" err="1">
                <a:solidFill>
                  <a:schemeClr val="tx1"/>
                </a:solidFill>
                <a:latin typeface="Arial" panose="020B0604020202020204" pitchFamily="34" charset="0"/>
                <a:cs typeface="Arial" panose="020B0604020202020204" pitchFamily="34" charset="0"/>
              </a:rPr>
              <a:t>datasets</a:t>
            </a:r>
            <a:r>
              <a:rPr lang="fr-CH" sz="1600" dirty="0">
                <a:solidFill>
                  <a:schemeClr val="tx1"/>
                </a:solidFill>
                <a:latin typeface="Arial" panose="020B0604020202020204" pitchFamily="34" charset="0"/>
                <a:cs typeface="Arial" panose="020B0604020202020204" pitchFamily="34" charset="0"/>
              </a:rPr>
              <a:t> contiennent beaucoup de données personnelles</a:t>
            </a:r>
          </a:p>
          <a:p>
            <a:pPr marL="285750" indent="-285750">
              <a:buFont typeface="Arial" panose="020B0604020202020204" pitchFamily="34" charset="0"/>
              <a:buChar char="•"/>
            </a:pPr>
            <a:r>
              <a:rPr lang="fr-CH" sz="1600" dirty="0">
                <a:latin typeface="Arial" panose="020B0604020202020204" pitchFamily="34" charset="0"/>
                <a:cs typeface="Arial" panose="020B0604020202020204" pitchFamily="34" charset="0"/>
              </a:rPr>
              <a:t>a</a:t>
            </a:r>
            <a:r>
              <a:rPr lang="fr-CH" sz="1600" dirty="0">
                <a:solidFill>
                  <a:schemeClr val="tx1"/>
                </a:solidFill>
                <a:latin typeface="Arial" panose="020B0604020202020204" pitchFamily="34" charset="0"/>
                <a:cs typeface="Arial" panose="020B0604020202020204" pitchFamily="34" charset="0"/>
              </a:rPr>
              <a:t>nonymisation = </a:t>
            </a:r>
            <a:r>
              <a:rPr lang="fr-CH" sz="1600" dirty="0">
                <a:solidFill>
                  <a:srgbClr val="FF0000"/>
                </a:solidFill>
                <a:latin typeface="Arial" panose="020B0604020202020204" pitchFamily="34" charset="0"/>
                <a:cs typeface="Arial" panose="020B0604020202020204" pitchFamily="34" charset="0"/>
              </a:rPr>
              <a:t>perte de valeur des données</a:t>
            </a:r>
          </a:p>
        </p:txBody>
      </p:sp>
    </p:spTree>
    <p:extLst>
      <p:ext uri="{BB962C8B-B14F-4D97-AF65-F5344CB8AC3E}">
        <p14:creationId xmlns:p14="http://schemas.microsoft.com/office/powerpoint/2010/main" val="50503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69F65BD-C525-45BE-BCC4-87B5855B2A41}"/>
              </a:ext>
            </a:extLst>
          </p:cNvPr>
          <p:cNvSpPr>
            <a:spLocks noGrp="1"/>
          </p:cNvSpPr>
          <p:nvPr>
            <p:ph type="title"/>
          </p:nvPr>
        </p:nvSpPr>
        <p:spPr/>
        <p:txBody>
          <a:bodyPr/>
          <a:lstStyle/>
          <a:p>
            <a:r>
              <a:rPr lang="fr-CH" dirty="0"/>
              <a:t>Pseudonymisation</a:t>
            </a:r>
          </a:p>
        </p:txBody>
      </p:sp>
      <p:sp>
        <p:nvSpPr>
          <p:cNvPr id="6" name="Espace réservé du contenu 5">
            <a:extLst>
              <a:ext uri="{FF2B5EF4-FFF2-40B4-BE49-F238E27FC236}">
                <a16:creationId xmlns:a16="http://schemas.microsoft.com/office/drawing/2014/main" id="{D7511461-B74E-4062-9FD1-98D30F703FAD}"/>
              </a:ext>
            </a:extLst>
          </p:cNvPr>
          <p:cNvSpPr>
            <a:spLocks noGrp="1"/>
          </p:cNvSpPr>
          <p:nvPr>
            <p:ph idx="10"/>
          </p:nvPr>
        </p:nvSpPr>
        <p:spPr/>
        <p:txBody>
          <a:bodyPr/>
          <a:lstStyle/>
          <a:p>
            <a:endParaRPr lang="fr-CH"/>
          </a:p>
        </p:txBody>
      </p:sp>
      <p:sp>
        <p:nvSpPr>
          <p:cNvPr id="13" name="ZoneTexte 12">
            <a:extLst>
              <a:ext uri="{FF2B5EF4-FFF2-40B4-BE49-F238E27FC236}">
                <a16:creationId xmlns:a16="http://schemas.microsoft.com/office/drawing/2014/main" id="{D2CC201A-2C4A-4C56-9FDA-8C79B3A97D33}"/>
              </a:ext>
            </a:extLst>
          </p:cNvPr>
          <p:cNvSpPr txBox="1"/>
          <p:nvPr/>
        </p:nvSpPr>
        <p:spPr>
          <a:xfrm>
            <a:off x="697627" y="1223863"/>
            <a:ext cx="3716975" cy="1323439"/>
          </a:xfrm>
          <a:prstGeom prst="rect">
            <a:avLst/>
          </a:prstGeom>
          <a:noFill/>
        </p:spPr>
        <p:txBody>
          <a:bodyPr wrap="square" rtlCol="0">
            <a:spAutoFit/>
          </a:bodyPr>
          <a:lstStyle/>
          <a:p>
            <a:r>
              <a:rPr lang="fr-CH" sz="1600" b="1" dirty="0">
                <a:solidFill>
                  <a:schemeClr val="tx1"/>
                </a:solidFill>
                <a:latin typeface="Arial" panose="020B0604020202020204" pitchFamily="34" charset="0"/>
                <a:cs typeface="Arial" panose="020B0604020202020204" pitchFamily="34" charset="0"/>
              </a:rPr>
              <a:t>Définition :</a:t>
            </a:r>
          </a:p>
          <a:p>
            <a:r>
              <a:rPr lang="fr-CH" sz="1600" dirty="0">
                <a:solidFill>
                  <a:schemeClr val="tx1"/>
                </a:solidFill>
                <a:latin typeface="Arial" panose="020B0604020202020204" pitchFamily="34" charset="0"/>
                <a:cs typeface="Arial" panose="020B0604020202020204" pitchFamily="34" charset="0"/>
              </a:rPr>
              <a:t>Remplacement des données personnelles par un identifiant unique </a:t>
            </a:r>
            <a:r>
              <a:rPr lang="fr-CH" sz="1600" dirty="0">
                <a:solidFill>
                  <a:srgbClr val="FF0000"/>
                </a:solidFill>
                <a:latin typeface="Arial" panose="020B0604020202020204" pitchFamily="34" charset="0"/>
                <a:cs typeface="Arial" panose="020B0604020202020204" pitchFamily="34" charset="0"/>
              </a:rPr>
              <a:t>ne permettant plus d’identifier les personnes</a:t>
            </a:r>
            <a:r>
              <a:rPr lang="fr-CH" sz="1600" dirty="0">
                <a:solidFill>
                  <a:schemeClr val="tx1"/>
                </a:solidFill>
                <a:latin typeface="Arial" panose="020B0604020202020204" pitchFamily="34" charset="0"/>
                <a:cs typeface="Arial" panose="020B0604020202020204" pitchFamily="34" charset="0"/>
              </a:rPr>
              <a:t>.</a:t>
            </a:r>
          </a:p>
        </p:txBody>
      </p:sp>
      <p:grpSp>
        <p:nvGrpSpPr>
          <p:cNvPr id="2" name="Groupe 1">
            <a:extLst>
              <a:ext uri="{FF2B5EF4-FFF2-40B4-BE49-F238E27FC236}">
                <a16:creationId xmlns:a16="http://schemas.microsoft.com/office/drawing/2014/main" id="{C8013F05-3DC6-4092-BD6A-2F1CA5DA62EB}"/>
              </a:ext>
            </a:extLst>
          </p:cNvPr>
          <p:cNvGrpSpPr>
            <a:grpSpLocks noChangeAspect="1"/>
          </p:cNvGrpSpPr>
          <p:nvPr/>
        </p:nvGrpSpPr>
        <p:grpSpPr>
          <a:xfrm>
            <a:off x="4391734" y="999572"/>
            <a:ext cx="4053769" cy="2628047"/>
            <a:chOff x="6193879" y="1313477"/>
            <a:chExt cx="5007284" cy="3366770"/>
          </a:xfrm>
        </p:grpSpPr>
        <p:sp>
          <p:nvSpPr>
            <p:cNvPr id="18" name="ZoneTexte 17">
              <a:extLst>
                <a:ext uri="{FF2B5EF4-FFF2-40B4-BE49-F238E27FC236}">
                  <a16:creationId xmlns:a16="http://schemas.microsoft.com/office/drawing/2014/main" id="{AD0EA3BC-045A-4C72-9FB1-71DA024C27AF}"/>
                </a:ext>
              </a:extLst>
            </p:cNvPr>
            <p:cNvSpPr txBox="1"/>
            <p:nvPr/>
          </p:nvSpPr>
          <p:spPr>
            <a:xfrm>
              <a:off x="9650263" y="4101014"/>
              <a:ext cx="999313" cy="276999"/>
            </a:xfrm>
            <a:prstGeom prst="rect">
              <a:avLst/>
            </a:prstGeom>
            <a:noFill/>
          </p:spPr>
          <p:txBody>
            <a:bodyPr wrap="none" rtlCol="0">
              <a:spAutoFit/>
            </a:bodyPr>
            <a:lstStyle/>
            <a:p>
              <a:r>
                <a:rPr lang="fr-CH" sz="1200" i="1" dirty="0">
                  <a:solidFill>
                    <a:schemeClr val="bg1">
                      <a:lumMod val="50000"/>
                    </a:schemeClr>
                  </a:solidFill>
                </a:rPr>
                <a:t>PFDT, 2015</a:t>
              </a:r>
            </a:p>
          </p:txBody>
        </p:sp>
        <p:pic>
          <p:nvPicPr>
            <p:cNvPr id="19" name="Image 18">
              <a:extLst>
                <a:ext uri="{FF2B5EF4-FFF2-40B4-BE49-F238E27FC236}">
                  <a16:creationId xmlns:a16="http://schemas.microsoft.com/office/drawing/2014/main" id="{5E333B26-076F-4908-9EBC-1B40457E223F}"/>
                </a:ext>
              </a:extLst>
            </p:cNvPr>
            <p:cNvPicPr>
              <a:picLocks noChangeAspect="1"/>
            </p:cNvPicPr>
            <p:nvPr/>
          </p:nvPicPr>
          <p:blipFill>
            <a:blip r:embed="rId2"/>
            <a:stretch>
              <a:fillRect/>
            </a:stretch>
          </p:blipFill>
          <p:spPr>
            <a:xfrm>
              <a:off x="6253960" y="2183645"/>
              <a:ext cx="4947203" cy="2496602"/>
            </a:xfrm>
            <a:prstGeom prst="rect">
              <a:avLst/>
            </a:prstGeom>
          </p:spPr>
        </p:pic>
        <p:sp>
          <p:nvSpPr>
            <p:cNvPr id="20" name="ZoneTexte 19">
              <a:extLst>
                <a:ext uri="{FF2B5EF4-FFF2-40B4-BE49-F238E27FC236}">
                  <a16:creationId xmlns:a16="http://schemas.microsoft.com/office/drawing/2014/main" id="{1B0F4C09-B271-432D-BEE4-F57A94678496}"/>
                </a:ext>
              </a:extLst>
            </p:cNvPr>
            <p:cNvSpPr txBox="1"/>
            <p:nvPr/>
          </p:nvSpPr>
          <p:spPr>
            <a:xfrm>
              <a:off x="9938295" y="4148236"/>
              <a:ext cx="1000324" cy="276004"/>
            </a:xfrm>
            <a:prstGeom prst="rect">
              <a:avLst/>
            </a:prstGeom>
            <a:noFill/>
          </p:spPr>
          <p:txBody>
            <a:bodyPr wrap="none" rtlCol="0">
              <a:spAutoFit/>
            </a:bodyPr>
            <a:lstStyle/>
            <a:p>
              <a:r>
                <a:rPr lang="fr-CH" sz="800" i="1" dirty="0">
                  <a:latin typeface="Arial" panose="020B0604020202020204" pitchFamily="34" charset="0"/>
                  <a:cs typeface="Arial" panose="020B0604020202020204" pitchFamily="34" charset="0"/>
                </a:rPr>
                <a:t>PFPDT, 2015</a:t>
              </a:r>
            </a:p>
          </p:txBody>
        </p:sp>
        <p:sp>
          <p:nvSpPr>
            <p:cNvPr id="21" name="Ellipse 20">
              <a:extLst>
                <a:ext uri="{FF2B5EF4-FFF2-40B4-BE49-F238E27FC236}">
                  <a16:creationId xmlns:a16="http://schemas.microsoft.com/office/drawing/2014/main" id="{4E5810C8-D019-40D0-B867-5E0CEB740C19}"/>
                </a:ext>
              </a:extLst>
            </p:cNvPr>
            <p:cNvSpPr/>
            <p:nvPr/>
          </p:nvSpPr>
          <p:spPr bwMode="auto">
            <a:xfrm>
              <a:off x="6193879" y="1991166"/>
              <a:ext cx="1584176" cy="20289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fr-CH" sz="2000" b="0" i="0" u="none" strike="noStrike" cap="none" normalizeH="0" baseline="0" dirty="0">
                <a:ln>
                  <a:noFill/>
                </a:ln>
                <a:solidFill>
                  <a:schemeClr val="bg1"/>
                </a:solidFill>
                <a:effectLst/>
                <a:latin typeface="Arial" panose="020B0604020202020204" pitchFamily="34" charset="0"/>
                <a:ea typeface="Microsoft YaHei" panose="020B0503020204020204" pitchFamily="34" charset="-122"/>
              </a:endParaRPr>
            </a:p>
          </p:txBody>
        </p:sp>
        <p:sp>
          <p:nvSpPr>
            <p:cNvPr id="22" name="Ellipse 21">
              <a:extLst>
                <a:ext uri="{FF2B5EF4-FFF2-40B4-BE49-F238E27FC236}">
                  <a16:creationId xmlns:a16="http://schemas.microsoft.com/office/drawing/2014/main" id="{C56CA5AA-123E-4204-8AFB-EFC854B42B5C}"/>
                </a:ext>
              </a:extLst>
            </p:cNvPr>
            <p:cNvSpPr/>
            <p:nvPr/>
          </p:nvSpPr>
          <p:spPr bwMode="auto">
            <a:xfrm>
              <a:off x="7994079" y="1991166"/>
              <a:ext cx="1584176" cy="20289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fr-CH" sz="2000" b="0" i="0" u="none" strike="noStrike" cap="none" normalizeH="0" baseline="0" dirty="0">
                <a:ln>
                  <a:noFill/>
                </a:ln>
                <a:solidFill>
                  <a:schemeClr val="bg1"/>
                </a:solidFill>
                <a:effectLst/>
                <a:latin typeface="Arial" panose="020B0604020202020204" pitchFamily="34" charset="0"/>
                <a:ea typeface="Microsoft YaHei" panose="020B0503020204020204" pitchFamily="34" charset="-122"/>
              </a:endParaRPr>
            </a:p>
          </p:txBody>
        </p:sp>
        <p:sp>
          <p:nvSpPr>
            <p:cNvPr id="23" name="Flèche : courbe vers le bas 22">
              <a:extLst>
                <a:ext uri="{FF2B5EF4-FFF2-40B4-BE49-F238E27FC236}">
                  <a16:creationId xmlns:a16="http://schemas.microsoft.com/office/drawing/2014/main" id="{3BDD9EEE-D68D-481D-8591-86DF8CAC49EC}"/>
                </a:ext>
              </a:extLst>
            </p:cNvPr>
            <p:cNvSpPr/>
            <p:nvPr/>
          </p:nvSpPr>
          <p:spPr bwMode="auto">
            <a:xfrm>
              <a:off x="6913959" y="1313477"/>
              <a:ext cx="2016224" cy="677689"/>
            </a:xfrm>
            <a:prstGeom prst="curved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fr-CH" sz="2000" b="0" i="0" u="none" strike="noStrike" cap="none" normalizeH="0" baseline="0">
                <a:ln>
                  <a:noFill/>
                </a:ln>
                <a:solidFill>
                  <a:schemeClr val="bg1"/>
                </a:solidFill>
                <a:effectLst/>
                <a:latin typeface="Arial" panose="020B0604020202020204" pitchFamily="34" charset="0"/>
                <a:ea typeface="Microsoft YaHei" panose="020B0503020204020204" pitchFamily="34" charset="-122"/>
              </a:endParaRPr>
            </a:p>
          </p:txBody>
        </p:sp>
      </p:grpSp>
      <p:sp>
        <p:nvSpPr>
          <p:cNvPr id="15" name="ZoneTexte 14">
            <a:extLst>
              <a:ext uri="{FF2B5EF4-FFF2-40B4-BE49-F238E27FC236}">
                <a16:creationId xmlns:a16="http://schemas.microsoft.com/office/drawing/2014/main" id="{C0142165-6375-41C3-A2B6-FC22629D8BFA}"/>
              </a:ext>
            </a:extLst>
          </p:cNvPr>
          <p:cNvSpPr txBox="1"/>
          <p:nvPr/>
        </p:nvSpPr>
        <p:spPr>
          <a:xfrm>
            <a:off x="697628" y="2558616"/>
            <a:ext cx="4369048" cy="2062103"/>
          </a:xfrm>
          <a:prstGeom prst="rect">
            <a:avLst/>
          </a:prstGeom>
          <a:noFill/>
        </p:spPr>
        <p:txBody>
          <a:bodyPr wrap="square" rtlCol="0">
            <a:spAutoFit/>
          </a:bodyPr>
          <a:lstStyle/>
          <a:p>
            <a:r>
              <a:rPr lang="fr-CH" sz="1600" b="1" dirty="0">
                <a:solidFill>
                  <a:schemeClr val="tx1"/>
                </a:solidFill>
                <a:latin typeface="Arial" panose="020B0604020202020204" pitchFamily="34" charset="0"/>
                <a:cs typeface="Arial" panose="020B0604020202020204" pitchFamily="34" charset="0"/>
              </a:rPr>
              <a:t>Remarques :</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Les données </a:t>
            </a:r>
            <a:r>
              <a:rPr lang="fr-CH" sz="1600" dirty="0" err="1">
                <a:solidFill>
                  <a:schemeClr val="tx1"/>
                </a:solidFill>
                <a:latin typeface="Arial" panose="020B0604020202020204" pitchFamily="34" charset="0"/>
                <a:cs typeface="Arial" panose="020B0604020202020204" pitchFamily="34" charset="0"/>
              </a:rPr>
              <a:t>pseudonymisées</a:t>
            </a:r>
            <a:r>
              <a:rPr lang="fr-CH" sz="1600" dirty="0">
                <a:solidFill>
                  <a:schemeClr val="tx1"/>
                </a:solidFill>
                <a:latin typeface="Arial" panose="020B0604020202020204" pitchFamily="34" charset="0"/>
                <a:cs typeface="Arial" panose="020B0604020202020204" pitchFamily="34" charset="0"/>
              </a:rPr>
              <a:t> sont </a:t>
            </a:r>
            <a:r>
              <a:rPr lang="fr-CH" sz="1600" dirty="0">
                <a:solidFill>
                  <a:srgbClr val="FF0000"/>
                </a:solidFill>
                <a:latin typeface="Arial" panose="020B0604020202020204" pitchFamily="34" charset="0"/>
                <a:cs typeface="Arial" panose="020B0604020202020204" pitchFamily="34" charset="0"/>
              </a:rPr>
              <a:t>toujours considérées comme des données personnelles</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La pseudonymisation est </a:t>
            </a:r>
            <a:r>
              <a:rPr lang="fr-CH" sz="1600" dirty="0">
                <a:solidFill>
                  <a:srgbClr val="FF0000"/>
                </a:solidFill>
                <a:latin typeface="Arial" panose="020B0604020202020204" pitchFamily="34" charset="0"/>
                <a:cs typeface="Arial" panose="020B0604020202020204" pitchFamily="34" charset="0"/>
              </a:rPr>
              <a:t>réversible (</a:t>
            </a:r>
            <a:r>
              <a:rPr lang="fr-CH" sz="1600" dirty="0" err="1">
                <a:solidFill>
                  <a:srgbClr val="FF0000"/>
                </a:solidFill>
                <a:latin typeface="Arial" panose="020B0604020202020204" pitchFamily="34" charset="0"/>
                <a:cs typeface="Arial" panose="020B0604020202020204" pitchFamily="34" charset="0"/>
              </a:rPr>
              <a:t>ré-identification</a:t>
            </a:r>
            <a:r>
              <a:rPr lang="fr-CH" sz="1600" dirty="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r-CH" sz="1600" dirty="0">
                <a:solidFill>
                  <a:schemeClr val="tx1"/>
                </a:solidFill>
                <a:latin typeface="Arial" panose="020B0604020202020204" pitchFamily="34" charset="0"/>
                <a:cs typeface="Arial" panose="020B0604020202020204" pitchFamily="34" charset="0"/>
              </a:rPr>
              <a:t>La pseudonymisation (codage) est très utilisée dans la recherche médicale</a:t>
            </a:r>
          </a:p>
        </p:txBody>
      </p:sp>
    </p:spTree>
    <p:extLst>
      <p:ext uri="{BB962C8B-B14F-4D97-AF65-F5344CB8AC3E}">
        <p14:creationId xmlns:p14="http://schemas.microsoft.com/office/powerpoint/2010/main" val="273497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B29112B-FE65-4AA4-AC61-ECDF7B9228A3}"/>
              </a:ext>
            </a:extLst>
          </p:cNvPr>
          <p:cNvSpPr>
            <a:spLocks noGrp="1"/>
          </p:cNvSpPr>
          <p:nvPr>
            <p:ph type="title"/>
          </p:nvPr>
        </p:nvSpPr>
        <p:spPr/>
        <p:txBody>
          <a:bodyPr/>
          <a:lstStyle/>
          <a:p>
            <a:r>
              <a:rPr lang="fr-CH" dirty="0"/>
              <a:t>Intervenant</a:t>
            </a:r>
          </a:p>
        </p:txBody>
      </p:sp>
      <p:sp>
        <p:nvSpPr>
          <p:cNvPr id="5" name="Espace réservé du contenu 4">
            <a:extLst>
              <a:ext uri="{FF2B5EF4-FFF2-40B4-BE49-F238E27FC236}">
                <a16:creationId xmlns:a16="http://schemas.microsoft.com/office/drawing/2014/main" id="{BE8B169F-1BDD-4F79-BF62-61C1AB36C3E8}"/>
              </a:ext>
            </a:extLst>
          </p:cNvPr>
          <p:cNvSpPr>
            <a:spLocks noGrp="1"/>
          </p:cNvSpPr>
          <p:nvPr>
            <p:ph sz="half" idx="1"/>
          </p:nvPr>
        </p:nvSpPr>
        <p:spPr>
          <a:xfrm>
            <a:off x="3985668" y="1094750"/>
            <a:ext cx="4669724" cy="3693635"/>
          </a:xfrm>
        </p:spPr>
        <p:txBody>
          <a:bodyPr>
            <a:noAutofit/>
          </a:bodyPr>
          <a:lstStyle/>
          <a:p>
            <a:r>
              <a:rPr lang="fr-CH" sz="1800" dirty="0"/>
              <a:t>Délégué à la protection des données (DPO) de la HES-SO Valais-Wallis depuis 2019.</a:t>
            </a:r>
          </a:p>
          <a:p>
            <a:r>
              <a:rPr lang="fr-CH" sz="1800" dirty="0"/>
              <a:t>Intervient également dans différents projets traitant de la gestion documentaire et de l’archivage.</a:t>
            </a:r>
          </a:p>
          <a:p>
            <a:r>
              <a:rPr lang="fr-CH" sz="1800" dirty="0"/>
              <a:t>Auparavant, responsable informatique pendant 20 ans.</a:t>
            </a:r>
          </a:p>
          <a:p>
            <a:r>
              <a:rPr lang="fr-CH" sz="1800" dirty="0"/>
              <a:t>Formation d’ingénieur HES en électronique, complétée par une formation de DPO et un CAS en Gouvernance de l’information en organisation.</a:t>
            </a:r>
          </a:p>
        </p:txBody>
      </p:sp>
      <p:sp>
        <p:nvSpPr>
          <p:cNvPr id="6" name="Espace réservé du contenu 5">
            <a:extLst>
              <a:ext uri="{FF2B5EF4-FFF2-40B4-BE49-F238E27FC236}">
                <a16:creationId xmlns:a16="http://schemas.microsoft.com/office/drawing/2014/main" id="{28188EBF-2C9D-46A4-BDDA-108C3F4214EA}"/>
              </a:ext>
            </a:extLst>
          </p:cNvPr>
          <p:cNvSpPr>
            <a:spLocks noGrp="1"/>
          </p:cNvSpPr>
          <p:nvPr>
            <p:ph sz="half" idx="2"/>
          </p:nvPr>
        </p:nvSpPr>
        <p:spPr>
          <a:xfrm>
            <a:off x="739896" y="1556397"/>
            <a:ext cx="3671559" cy="2701495"/>
          </a:xfrm>
        </p:spPr>
        <p:txBody>
          <a:bodyPr>
            <a:normAutofit/>
          </a:bodyPr>
          <a:lstStyle/>
          <a:p>
            <a:pPr marL="0" indent="0">
              <a:buNone/>
            </a:pPr>
            <a:r>
              <a:rPr lang="fr-CH" b="1" dirty="0"/>
              <a:t>Franco Lorenzetti</a:t>
            </a:r>
          </a:p>
          <a:p>
            <a:pPr marL="0" indent="0">
              <a:buNone/>
            </a:pPr>
            <a:endParaRPr lang="fr-CH" dirty="0"/>
          </a:p>
          <a:p>
            <a:pPr marL="0" indent="0">
              <a:buNone/>
            </a:pPr>
            <a:r>
              <a:rPr lang="fr-CH" dirty="0">
                <a:hlinkClick r:id="rId2"/>
              </a:rPr>
              <a:t>franco.lorenzetti@hevs.ch</a:t>
            </a:r>
            <a:r>
              <a:rPr lang="fr-CH" dirty="0"/>
              <a:t>        </a:t>
            </a:r>
            <a:r>
              <a:rPr lang="fr-CH" dirty="0">
                <a:hlinkClick r:id="rId3"/>
              </a:rPr>
              <a:t>dpo@hevs.ch</a:t>
            </a:r>
            <a:r>
              <a:rPr lang="fr-CH" dirty="0"/>
              <a:t> </a:t>
            </a:r>
          </a:p>
          <a:p>
            <a:pPr marL="0" indent="0">
              <a:buNone/>
            </a:pPr>
            <a:endParaRPr lang="fr-CH" dirty="0"/>
          </a:p>
          <a:p>
            <a:pPr marL="0" indent="0">
              <a:buNone/>
            </a:pPr>
            <a:r>
              <a:rPr lang="fr-CH" dirty="0"/>
              <a:t>+41 58 606 88 88</a:t>
            </a:r>
          </a:p>
          <a:p>
            <a:pPr marL="0" indent="0">
              <a:buNone/>
            </a:pPr>
            <a:r>
              <a:rPr lang="fr-CH" dirty="0"/>
              <a:t>+41 79 601 58 85</a:t>
            </a:r>
          </a:p>
          <a:p>
            <a:pPr marL="0" indent="0">
              <a:buNone/>
            </a:pPr>
            <a:endParaRPr lang="fr-CH" dirty="0"/>
          </a:p>
        </p:txBody>
      </p:sp>
      <p:sp>
        <p:nvSpPr>
          <p:cNvPr id="19" name="Espace réservé du contenu 18">
            <a:extLst>
              <a:ext uri="{FF2B5EF4-FFF2-40B4-BE49-F238E27FC236}">
                <a16:creationId xmlns:a16="http://schemas.microsoft.com/office/drawing/2014/main" id="{BA24ADD7-333A-4408-B77B-D48E3EAC6B66}"/>
              </a:ext>
            </a:extLst>
          </p:cNvPr>
          <p:cNvSpPr>
            <a:spLocks noGrp="1"/>
          </p:cNvSpPr>
          <p:nvPr>
            <p:ph idx="10"/>
          </p:nvPr>
        </p:nvSpPr>
        <p:spPr/>
        <p:txBody>
          <a:bodyPr/>
          <a:lstStyle/>
          <a:p>
            <a:endParaRPr lang="fr-CH"/>
          </a:p>
        </p:txBody>
      </p:sp>
    </p:spTree>
    <p:extLst>
      <p:ext uri="{BB962C8B-B14F-4D97-AF65-F5344CB8AC3E}">
        <p14:creationId xmlns:p14="http://schemas.microsoft.com/office/powerpoint/2010/main" val="3932624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35BF7-57CE-4919-AD1D-E043A5C336E3}"/>
              </a:ext>
            </a:extLst>
          </p:cNvPr>
          <p:cNvSpPr>
            <a:spLocks noGrp="1"/>
          </p:cNvSpPr>
          <p:nvPr>
            <p:ph type="title"/>
          </p:nvPr>
        </p:nvSpPr>
        <p:spPr/>
        <p:txBody>
          <a:bodyPr/>
          <a:lstStyle/>
          <a:p>
            <a:r>
              <a:rPr lang="fr-CH" dirty="0"/>
              <a:t>Droits d’accès</a:t>
            </a:r>
          </a:p>
        </p:txBody>
      </p:sp>
      <p:sp>
        <p:nvSpPr>
          <p:cNvPr id="3" name="Espace réservé du contenu 2">
            <a:extLst>
              <a:ext uri="{FF2B5EF4-FFF2-40B4-BE49-F238E27FC236}">
                <a16:creationId xmlns:a16="http://schemas.microsoft.com/office/drawing/2014/main" id="{D288E387-16EE-48DF-899E-D5FC3F540505}"/>
              </a:ext>
            </a:extLst>
          </p:cNvPr>
          <p:cNvSpPr>
            <a:spLocks noGrp="1"/>
          </p:cNvSpPr>
          <p:nvPr>
            <p:ph idx="1"/>
          </p:nvPr>
        </p:nvSpPr>
        <p:spPr/>
        <p:txBody>
          <a:bodyPr>
            <a:normAutofit lnSpcReduction="10000"/>
          </a:bodyPr>
          <a:lstStyle/>
          <a:p>
            <a:r>
              <a:rPr lang="fr-CH" dirty="0"/>
              <a:t>Comptes informatiques personnels</a:t>
            </a:r>
          </a:p>
          <a:p>
            <a:pPr lvl="1"/>
            <a:r>
              <a:rPr lang="fr-CH" dirty="0">
                <a:solidFill>
                  <a:srgbClr val="FF0000"/>
                </a:solidFill>
              </a:rPr>
              <a:t>pas de comptes génériques </a:t>
            </a:r>
            <a:r>
              <a:rPr lang="fr-CH" dirty="0"/>
              <a:t>avec mot de passe unique pour toutes les personnes</a:t>
            </a:r>
          </a:p>
          <a:p>
            <a:r>
              <a:rPr lang="fr-CH" dirty="0"/>
              <a:t>Droits d’accès (privilèges) des comptes informatiques</a:t>
            </a:r>
          </a:p>
          <a:p>
            <a:pPr lvl="1"/>
            <a:r>
              <a:rPr lang="fr-CH" dirty="0"/>
              <a:t>accès </a:t>
            </a:r>
            <a:r>
              <a:rPr lang="fr-CH" dirty="0">
                <a:solidFill>
                  <a:srgbClr val="FF0000"/>
                </a:solidFill>
              </a:rPr>
              <a:t>différenciés par utilisateur </a:t>
            </a:r>
            <a:r>
              <a:rPr lang="fr-CH" dirty="0"/>
              <a:t>en fonction des besoins</a:t>
            </a:r>
          </a:p>
          <a:p>
            <a:pPr lvl="1"/>
            <a:r>
              <a:rPr lang="fr-CH" dirty="0"/>
              <a:t>principe du </a:t>
            </a:r>
            <a:r>
              <a:rPr lang="fr-CH" dirty="0">
                <a:solidFill>
                  <a:srgbClr val="FF0000"/>
                </a:solidFill>
              </a:rPr>
              <a:t>moindre privilège</a:t>
            </a:r>
          </a:p>
          <a:p>
            <a:r>
              <a:rPr lang="fr-CH" dirty="0"/>
              <a:t>Mots de passe</a:t>
            </a:r>
          </a:p>
          <a:p>
            <a:pPr lvl="1"/>
            <a:r>
              <a:rPr lang="fr-CH" dirty="0"/>
              <a:t>utiliser des mots de passe </a:t>
            </a:r>
            <a:r>
              <a:rPr lang="fr-CH" dirty="0">
                <a:solidFill>
                  <a:srgbClr val="FF0000"/>
                </a:solidFill>
              </a:rPr>
              <a:t>forts</a:t>
            </a:r>
          </a:p>
          <a:p>
            <a:pPr lvl="1"/>
            <a:r>
              <a:rPr lang="fr-CH" dirty="0"/>
              <a:t>utiliser un </a:t>
            </a:r>
            <a:r>
              <a:rPr lang="fr-CH" dirty="0">
                <a:solidFill>
                  <a:srgbClr val="FF0000"/>
                </a:solidFill>
              </a:rPr>
              <a:t>gestionnaire de mots de passe</a:t>
            </a:r>
          </a:p>
          <a:p>
            <a:pPr lvl="1"/>
            <a:r>
              <a:rPr lang="fr-CH" dirty="0"/>
              <a:t>utiliser une </a:t>
            </a:r>
            <a:r>
              <a:rPr lang="fr-CH" dirty="0">
                <a:solidFill>
                  <a:srgbClr val="FF0000"/>
                </a:solidFill>
              </a:rPr>
              <a:t>authentification à double facteur</a:t>
            </a:r>
          </a:p>
          <a:p>
            <a:endParaRPr lang="fr-CH" dirty="0"/>
          </a:p>
        </p:txBody>
      </p:sp>
      <p:pic>
        <p:nvPicPr>
          <p:cNvPr id="6" name="Espace réservé du contenu 5">
            <a:extLst>
              <a:ext uri="{FF2B5EF4-FFF2-40B4-BE49-F238E27FC236}">
                <a16:creationId xmlns:a16="http://schemas.microsoft.com/office/drawing/2014/main" id="{30665D73-055F-4888-9A0E-6D74579172EC}"/>
              </a:ext>
            </a:extLst>
          </p:cNvPr>
          <p:cNvPicPr>
            <a:picLocks noGrp="1" noChangeAspect="1"/>
          </p:cNvPicPr>
          <p:nvPr>
            <p:ph idx="10"/>
          </p:nvPr>
        </p:nvPicPr>
        <p:blipFill>
          <a:blip r:embed="rId2"/>
          <a:stretch>
            <a:fillRect/>
          </a:stretch>
        </p:blipFill>
        <p:spPr>
          <a:xfrm>
            <a:off x="6502409" y="3220278"/>
            <a:ext cx="2028352" cy="1183206"/>
          </a:xfrm>
        </p:spPr>
      </p:pic>
    </p:spTree>
    <p:extLst>
      <p:ext uri="{BB962C8B-B14F-4D97-AF65-F5344CB8AC3E}">
        <p14:creationId xmlns:p14="http://schemas.microsoft.com/office/powerpoint/2010/main" val="127268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silhouette&#10;&#10;Description générée automatiquement">
            <a:extLst>
              <a:ext uri="{FF2B5EF4-FFF2-40B4-BE49-F238E27FC236}">
                <a16:creationId xmlns:a16="http://schemas.microsoft.com/office/drawing/2014/main" id="{E8F30B4D-2553-409B-8C0C-11D171C1D96E}"/>
              </a:ext>
            </a:extLst>
          </p:cNvPr>
          <p:cNvPicPr>
            <a:picLocks noGrp="1" noChangeAspect="1"/>
          </p:cNvPicPr>
          <p:nvPr>
            <p:ph type="pic"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54323B2C-4342-6841-8C7B-AA9D6D596186}"/>
              </a:ext>
            </a:extLst>
          </p:cNvPr>
          <p:cNvSpPr>
            <a:spLocks noGrp="1"/>
          </p:cNvSpPr>
          <p:nvPr>
            <p:ph type="title"/>
          </p:nvPr>
        </p:nvSpPr>
        <p:spPr>
          <a:xfrm>
            <a:off x="5651584" y="2231740"/>
            <a:ext cx="3082513" cy="2303046"/>
          </a:xfrm>
        </p:spPr>
        <p:txBody>
          <a:bodyPr/>
          <a:lstStyle/>
          <a:p>
            <a:r>
              <a:rPr lang="fr-FR" dirty="0"/>
              <a:t>Consentement</a:t>
            </a:r>
          </a:p>
        </p:txBody>
      </p:sp>
      <p:pic>
        <p:nvPicPr>
          <p:cNvPr id="7" name="Graphique 13">
            <a:extLst>
              <a:ext uri="{FF2B5EF4-FFF2-40B4-BE49-F238E27FC236}">
                <a16:creationId xmlns:a16="http://schemas.microsoft.com/office/drawing/2014/main" id="{CCCDA228-9BAF-425F-8273-427478A807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3963" y="1466678"/>
            <a:ext cx="1441339" cy="1773955"/>
          </a:xfrm>
          <a:prstGeom prst="rect">
            <a:avLst/>
          </a:prstGeom>
        </p:spPr>
      </p:pic>
    </p:spTree>
    <p:extLst>
      <p:ext uri="{BB962C8B-B14F-4D97-AF65-F5344CB8AC3E}">
        <p14:creationId xmlns:p14="http://schemas.microsoft.com/office/powerpoint/2010/main" val="112122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1DD53EF-09E1-46DA-AF0E-FBC37363C97E}"/>
              </a:ext>
            </a:extLst>
          </p:cNvPr>
          <p:cNvSpPr>
            <a:spLocks noGrp="1"/>
          </p:cNvSpPr>
          <p:nvPr>
            <p:ph type="title"/>
          </p:nvPr>
        </p:nvSpPr>
        <p:spPr/>
        <p:txBody>
          <a:bodyPr/>
          <a:lstStyle/>
          <a:p>
            <a:r>
              <a:rPr lang="fr-CH" dirty="0"/>
              <a:t>Consentement</a:t>
            </a:r>
          </a:p>
        </p:txBody>
      </p:sp>
      <p:sp>
        <p:nvSpPr>
          <p:cNvPr id="5" name="Espace réservé du contenu 4">
            <a:extLst>
              <a:ext uri="{FF2B5EF4-FFF2-40B4-BE49-F238E27FC236}">
                <a16:creationId xmlns:a16="http://schemas.microsoft.com/office/drawing/2014/main" id="{AC1F5CF6-ABCD-4904-88BA-0C8A3CBFBE22}"/>
              </a:ext>
            </a:extLst>
          </p:cNvPr>
          <p:cNvSpPr>
            <a:spLocks noGrp="1"/>
          </p:cNvSpPr>
          <p:nvPr>
            <p:ph sz="half" idx="1"/>
          </p:nvPr>
        </p:nvSpPr>
        <p:spPr/>
        <p:txBody>
          <a:bodyPr>
            <a:normAutofit fontScale="92500" lnSpcReduction="10000"/>
          </a:bodyPr>
          <a:lstStyle/>
          <a:p>
            <a:r>
              <a:rPr lang="fr-CH" sz="1900" dirty="0">
                <a:solidFill>
                  <a:srgbClr val="FF0000"/>
                </a:solidFill>
              </a:rPr>
              <a:t>libre</a:t>
            </a:r>
            <a:r>
              <a:rPr lang="fr-CH" sz="1900" dirty="0"/>
              <a:t> : choix réel, sans conséquences en cas de refus, sans opt-in ni opt-out (non </a:t>
            </a:r>
            <a:r>
              <a:rPr lang="fr-CH" sz="1900" dirty="0" err="1"/>
              <a:t>précoché</a:t>
            </a:r>
            <a:r>
              <a:rPr lang="fr-CH" sz="1900" dirty="0"/>
              <a:t>)</a:t>
            </a:r>
          </a:p>
          <a:p>
            <a:r>
              <a:rPr lang="fr-CH" sz="1900" dirty="0">
                <a:solidFill>
                  <a:srgbClr val="FF0000"/>
                </a:solidFill>
              </a:rPr>
              <a:t>spécifique</a:t>
            </a:r>
            <a:r>
              <a:rPr lang="fr-CH" sz="1900" dirty="0"/>
              <a:t> : portant sur un seul traitement et une finalité</a:t>
            </a:r>
          </a:p>
          <a:p>
            <a:r>
              <a:rPr lang="fr-CH" sz="1900" dirty="0">
                <a:solidFill>
                  <a:srgbClr val="FF0000"/>
                </a:solidFill>
              </a:rPr>
              <a:t>éclairé</a:t>
            </a:r>
            <a:r>
              <a:rPr lang="fr-CH" sz="1900" dirty="0"/>
              <a:t> : comporte des informations</a:t>
            </a:r>
          </a:p>
          <a:p>
            <a:r>
              <a:rPr lang="fr-CH" sz="1900" dirty="0">
                <a:solidFill>
                  <a:srgbClr val="FF0000"/>
                </a:solidFill>
              </a:rPr>
              <a:t>univoque</a:t>
            </a:r>
            <a:r>
              <a:rPr lang="fr-CH" sz="1900" dirty="0"/>
              <a:t> : donné par une déclaration ou un acte clair</a:t>
            </a:r>
          </a:p>
          <a:p>
            <a:pPr marL="0" indent="0">
              <a:buNone/>
            </a:pPr>
            <a:endParaRPr lang="fr-CH" dirty="0"/>
          </a:p>
        </p:txBody>
      </p:sp>
      <p:sp>
        <p:nvSpPr>
          <p:cNvPr id="6" name="Espace réservé du contenu 5">
            <a:extLst>
              <a:ext uri="{FF2B5EF4-FFF2-40B4-BE49-F238E27FC236}">
                <a16:creationId xmlns:a16="http://schemas.microsoft.com/office/drawing/2014/main" id="{746FF49E-81CF-4CD2-A912-59B81575BAC8}"/>
              </a:ext>
            </a:extLst>
          </p:cNvPr>
          <p:cNvSpPr>
            <a:spLocks noGrp="1"/>
          </p:cNvSpPr>
          <p:nvPr>
            <p:ph sz="half" idx="2"/>
          </p:nvPr>
        </p:nvSpPr>
        <p:spPr/>
        <p:txBody>
          <a:bodyPr>
            <a:normAutofit fontScale="92500" lnSpcReduction="10000"/>
          </a:bodyPr>
          <a:lstStyle/>
          <a:p>
            <a:pPr marL="0" indent="0">
              <a:buNone/>
            </a:pPr>
            <a:r>
              <a:rPr lang="fr-CH" sz="1700" dirty="0">
                <a:solidFill>
                  <a:srgbClr val="FF0000"/>
                </a:solidFill>
              </a:rPr>
              <a:t>Obligations du chercheur </a:t>
            </a:r>
            <a:r>
              <a:rPr lang="fr-CH" sz="1700" dirty="0"/>
              <a:t>:</a:t>
            </a:r>
          </a:p>
          <a:p>
            <a:r>
              <a:rPr lang="fr-CH" sz="1700" dirty="0">
                <a:solidFill>
                  <a:srgbClr val="FF0000"/>
                </a:solidFill>
              </a:rPr>
              <a:t>Expliquer</a:t>
            </a:r>
            <a:r>
              <a:rPr lang="fr-CH" sz="1700" dirty="0"/>
              <a:t> aux participants :</a:t>
            </a:r>
          </a:p>
          <a:p>
            <a:pPr lvl="1"/>
            <a:r>
              <a:rPr lang="fr-CH" sz="1700" dirty="0"/>
              <a:t>l’objet du projet de recherche</a:t>
            </a:r>
          </a:p>
          <a:p>
            <a:pPr lvl="1"/>
            <a:r>
              <a:rPr lang="fr-CH" sz="1700" dirty="0"/>
              <a:t>les implications pour les participants</a:t>
            </a:r>
          </a:p>
          <a:p>
            <a:pPr lvl="1"/>
            <a:r>
              <a:rPr lang="fr-CH" sz="1700" dirty="0"/>
              <a:t>les risques éventuels</a:t>
            </a:r>
          </a:p>
          <a:p>
            <a:r>
              <a:rPr lang="fr-CH" sz="1700" dirty="0"/>
              <a:t>S’assurer que les </a:t>
            </a:r>
            <a:r>
              <a:rPr lang="fr-CH" sz="1700" dirty="0">
                <a:solidFill>
                  <a:srgbClr val="FF0000"/>
                </a:solidFill>
              </a:rPr>
              <a:t>informations</a:t>
            </a:r>
            <a:r>
              <a:rPr lang="fr-CH" sz="1700" dirty="0"/>
              <a:t> transmises sont bien comprises</a:t>
            </a:r>
          </a:p>
          <a:p>
            <a:r>
              <a:rPr lang="fr-CH" sz="1700" dirty="0"/>
              <a:t>Inclure les participants dans le projet uniquement lorsque les deux points ci-dessus sont réalisés</a:t>
            </a:r>
          </a:p>
          <a:p>
            <a:endParaRPr lang="fr-CH" dirty="0"/>
          </a:p>
        </p:txBody>
      </p:sp>
      <p:sp>
        <p:nvSpPr>
          <p:cNvPr id="7" name="Espace réservé du contenu 6">
            <a:extLst>
              <a:ext uri="{FF2B5EF4-FFF2-40B4-BE49-F238E27FC236}">
                <a16:creationId xmlns:a16="http://schemas.microsoft.com/office/drawing/2014/main" id="{8E50ACED-361C-435D-AE8D-4892C4BFAB8F}"/>
              </a:ext>
            </a:extLst>
          </p:cNvPr>
          <p:cNvSpPr>
            <a:spLocks noGrp="1"/>
          </p:cNvSpPr>
          <p:nvPr>
            <p:ph idx="10"/>
          </p:nvPr>
        </p:nvSpPr>
        <p:spPr/>
        <p:txBody>
          <a:bodyPr/>
          <a:lstStyle/>
          <a:p>
            <a:endParaRPr lang="fr-CH"/>
          </a:p>
        </p:txBody>
      </p:sp>
    </p:spTree>
    <p:extLst>
      <p:ext uri="{BB962C8B-B14F-4D97-AF65-F5344CB8AC3E}">
        <p14:creationId xmlns:p14="http://schemas.microsoft.com/office/powerpoint/2010/main" val="1907986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silhouette&#10;&#10;Description générée automatiquement">
            <a:extLst>
              <a:ext uri="{FF2B5EF4-FFF2-40B4-BE49-F238E27FC236}">
                <a16:creationId xmlns:a16="http://schemas.microsoft.com/office/drawing/2014/main" id="{E8F30B4D-2553-409B-8C0C-11D171C1D96E}"/>
              </a:ext>
            </a:extLst>
          </p:cNvPr>
          <p:cNvPicPr>
            <a:picLocks noGrp="1" noChangeAspect="1"/>
          </p:cNvPicPr>
          <p:nvPr>
            <p:ph type="pic"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54323B2C-4342-6841-8C7B-AA9D6D596186}"/>
              </a:ext>
            </a:extLst>
          </p:cNvPr>
          <p:cNvSpPr>
            <a:spLocks noGrp="1"/>
          </p:cNvSpPr>
          <p:nvPr>
            <p:ph type="title"/>
          </p:nvPr>
        </p:nvSpPr>
        <p:spPr>
          <a:xfrm>
            <a:off x="5651584" y="2231740"/>
            <a:ext cx="3082513" cy="2303046"/>
          </a:xfrm>
        </p:spPr>
        <p:txBody>
          <a:bodyPr/>
          <a:lstStyle/>
          <a:p>
            <a:r>
              <a:rPr lang="fr-FR" dirty="0"/>
              <a:t>Données publiques</a:t>
            </a:r>
          </a:p>
        </p:txBody>
      </p:sp>
      <p:pic>
        <p:nvPicPr>
          <p:cNvPr id="7" name="Graphique 13">
            <a:extLst>
              <a:ext uri="{FF2B5EF4-FFF2-40B4-BE49-F238E27FC236}">
                <a16:creationId xmlns:a16="http://schemas.microsoft.com/office/drawing/2014/main" id="{CCCDA228-9BAF-425F-8273-427478A807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3963" y="1466678"/>
            <a:ext cx="1441339" cy="1773955"/>
          </a:xfrm>
          <a:prstGeom prst="rect">
            <a:avLst/>
          </a:prstGeom>
        </p:spPr>
      </p:pic>
    </p:spTree>
    <p:extLst>
      <p:ext uri="{BB962C8B-B14F-4D97-AF65-F5344CB8AC3E}">
        <p14:creationId xmlns:p14="http://schemas.microsoft.com/office/powerpoint/2010/main" val="38622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4E39CDC-F739-4E3A-8005-10D6BD6D0FC2}"/>
              </a:ext>
            </a:extLst>
          </p:cNvPr>
          <p:cNvSpPr>
            <a:spLocks noGrp="1"/>
          </p:cNvSpPr>
          <p:nvPr>
            <p:ph type="title"/>
          </p:nvPr>
        </p:nvSpPr>
        <p:spPr/>
        <p:txBody>
          <a:bodyPr/>
          <a:lstStyle/>
          <a:p>
            <a:r>
              <a:rPr lang="fr-CH" dirty="0"/>
              <a:t>Réutilisation des données</a:t>
            </a:r>
          </a:p>
        </p:txBody>
      </p:sp>
      <p:sp>
        <p:nvSpPr>
          <p:cNvPr id="5" name="Espace réservé du contenu 4">
            <a:extLst>
              <a:ext uri="{FF2B5EF4-FFF2-40B4-BE49-F238E27FC236}">
                <a16:creationId xmlns:a16="http://schemas.microsoft.com/office/drawing/2014/main" id="{65F9F261-F767-4D1C-B757-193558DAE87D}"/>
              </a:ext>
            </a:extLst>
          </p:cNvPr>
          <p:cNvSpPr>
            <a:spLocks noGrp="1"/>
          </p:cNvSpPr>
          <p:nvPr>
            <p:ph idx="1"/>
          </p:nvPr>
        </p:nvSpPr>
        <p:spPr>
          <a:xfrm>
            <a:off x="1223963" y="1244184"/>
            <a:ext cx="7306798" cy="3530183"/>
          </a:xfrm>
        </p:spPr>
        <p:txBody>
          <a:bodyPr>
            <a:noAutofit/>
          </a:bodyPr>
          <a:lstStyle/>
          <a:p>
            <a:r>
              <a:rPr lang="fr-CH" sz="1800" dirty="0">
                <a:solidFill>
                  <a:srgbClr val="FF0000"/>
                </a:solidFill>
              </a:rPr>
              <a:t>Données publiques </a:t>
            </a:r>
            <a:r>
              <a:rPr lang="fr-CH" sz="1800" dirty="0"/>
              <a:t>(Open Source) ne signifie </a:t>
            </a:r>
            <a:r>
              <a:rPr lang="fr-CH" sz="1800" dirty="0">
                <a:solidFill>
                  <a:srgbClr val="FF0000"/>
                </a:solidFill>
              </a:rPr>
              <a:t>pas utilisation sans limites</a:t>
            </a:r>
          </a:p>
          <a:p>
            <a:r>
              <a:rPr lang="fr-CH" sz="1800" dirty="0"/>
              <a:t>Attention aux données collectées dans un but précis et </a:t>
            </a:r>
            <a:r>
              <a:rPr lang="fr-CH" sz="1800" dirty="0">
                <a:solidFill>
                  <a:srgbClr val="FF0000"/>
                </a:solidFill>
              </a:rPr>
              <a:t>réutilisées dans un autre but</a:t>
            </a:r>
          </a:p>
          <a:p>
            <a:r>
              <a:rPr lang="fr-CH" sz="1800" dirty="0"/>
              <a:t>Points à respecter :</a:t>
            </a:r>
          </a:p>
          <a:p>
            <a:pPr lvl="1"/>
            <a:r>
              <a:rPr lang="fr-CH" dirty="0">
                <a:solidFill>
                  <a:srgbClr val="FF0000"/>
                </a:solidFill>
              </a:rPr>
              <a:t>expliquer</a:t>
            </a:r>
            <a:r>
              <a:rPr lang="fr-CH" dirty="0"/>
              <a:t> comment les données sont obtenues</a:t>
            </a:r>
          </a:p>
          <a:p>
            <a:pPr lvl="1"/>
            <a:r>
              <a:rPr lang="fr-CH" dirty="0">
                <a:solidFill>
                  <a:srgbClr val="FF0000"/>
                </a:solidFill>
              </a:rPr>
              <a:t>justifier</a:t>
            </a:r>
            <a:r>
              <a:rPr lang="fr-CH" dirty="0"/>
              <a:t> l’utilisation des données</a:t>
            </a:r>
          </a:p>
          <a:p>
            <a:pPr lvl="1"/>
            <a:r>
              <a:rPr lang="fr-CH" dirty="0">
                <a:solidFill>
                  <a:srgbClr val="FF0000"/>
                </a:solidFill>
              </a:rPr>
              <a:t>assurer un traitement équitable </a:t>
            </a:r>
            <a:r>
              <a:rPr lang="fr-CH" dirty="0"/>
              <a:t>pour la personne concernée</a:t>
            </a:r>
          </a:p>
          <a:p>
            <a:r>
              <a:rPr lang="fr-CH" sz="1800" dirty="0"/>
              <a:t>Données de </a:t>
            </a:r>
            <a:r>
              <a:rPr lang="fr-CH" sz="1800" dirty="0">
                <a:solidFill>
                  <a:srgbClr val="FF0000"/>
                </a:solidFill>
              </a:rPr>
              <a:t>réseaux sociaux </a:t>
            </a:r>
            <a:r>
              <a:rPr lang="fr-CH" sz="1800" dirty="0"/>
              <a:t>:</a:t>
            </a:r>
          </a:p>
          <a:p>
            <a:pPr lvl="1"/>
            <a:r>
              <a:rPr lang="fr-CH" dirty="0"/>
              <a:t>vérifier les paramètres de confidentialité pour déterminer si les personnes désirent vraiment rendre leurs données publiques</a:t>
            </a:r>
          </a:p>
          <a:p>
            <a:pPr lvl="1"/>
            <a:r>
              <a:rPr lang="fr-CH" dirty="0"/>
              <a:t>consulter les </a:t>
            </a:r>
            <a:r>
              <a:rPr lang="fr-CH" dirty="0">
                <a:solidFill>
                  <a:srgbClr val="FF0000"/>
                </a:solidFill>
              </a:rPr>
              <a:t>conditions générales</a:t>
            </a:r>
          </a:p>
        </p:txBody>
      </p:sp>
      <p:sp>
        <p:nvSpPr>
          <p:cNvPr id="6" name="Espace réservé du contenu 5">
            <a:extLst>
              <a:ext uri="{FF2B5EF4-FFF2-40B4-BE49-F238E27FC236}">
                <a16:creationId xmlns:a16="http://schemas.microsoft.com/office/drawing/2014/main" id="{D0970678-CF19-4B7A-BB0B-6775504B82CD}"/>
              </a:ext>
            </a:extLst>
          </p:cNvPr>
          <p:cNvSpPr>
            <a:spLocks noGrp="1"/>
          </p:cNvSpPr>
          <p:nvPr>
            <p:ph idx="10"/>
          </p:nvPr>
        </p:nvSpPr>
        <p:spPr/>
        <p:txBody>
          <a:bodyPr/>
          <a:lstStyle/>
          <a:p>
            <a:endParaRPr lang="fr-CH"/>
          </a:p>
        </p:txBody>
      </p:sp>
      <p:sp>
        <p:nvSpPr>
          <p:cNvPr id="7" name="ZoneTexte 6">
            <a:extLst>
              <a:ext uri="{FF2B5EF4-FFF2-40B4-BE49-F238E27FC236}">
                <a16:creationId xmlns:a16="http://schemas.microsoft.com/office/drawing/2014/main" id="{5B447C12-1515-4C13-B957-37D058B8A72C}"/>
              </a:ext>
            </a:extLst>
          </p:cNvPr>
          <p:cNvSpPr txBox="1"/>
          <p:nvPr/>
        </p:nvSpPr>
        <p:spPr>
          <a:xfrm>
            <a:off x="6848623" y="4558923"/>
            <a:ext cx="1752403" cy="215444"/>
          </a:xfrm>
          <a:prstGeom prst="rect">
            <a:avLst/>
          </a:prstGeom>
          <a:noFill/>
        </p:spPr>
        <p:txBody>
          <a:bodyPr wrap="none" rtlCol="0">
            <a:spAutoFit/>
          </a:bodyPr>
          <a:lstStyle/>
          <a:p>
            <a:r>
              <a:rPr lang="fr-CH" sz="800" i="1" dirty="0">
                <a:latin typeface="Arial" panose="020B0604020202020204" pitchFamily="34" charset="0"/>
                <a:cs typeface="Arial" panose="020B0604020202020204" pitchFamily="34" charset="0"/>
              </a:rPr>
              <a:t>EUROPEAN COMMISSION, 2018</a:t>
            </a:r>
          </a:p>
        </p:txBody>
      </p:sp>
    </p:spTree>
    <p:extLst>
      <p:ext uri="{BB962C8B-B14F-4D97-AF65-F5344CB8AC3E}">
        <p14:creationId xmlns:p14="http://schemas.microsoft.com/office/powerpoint/2010/main" val="3415636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4">
            <a:extLst>
              <a:ext uri="{FF2B5EF4-FFF2-40B4-BE49-F238E27FC236}">
                <a16:creationId xmlns:a16="http://schemas.microsoft.com/office/drawing/2014/main" id="{B7F30F7C-5619-0F43-B04C-3E9C94628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181884"/>
            <a:ext cx="1168320" cy="1437932"/>
          </a:xfrm>
          <a:prstGeom prst="rect">
            <a:avLst/>
          </a:prstGeom>
        </p:spPr>
      </p:pic>
      <p:sp>
        <p:nvSpPr>
          <p:cNvPr id="5" name="Espace réservé du contenu 2">
            <a:extLst>
              <a:ext uri="{FF2B5EF4-FFF2-40B4-BE49-F238E27FC236}">
                <a16:creationId xmlns:a16="http://schemas.microsoft.com/office/drawing/2014/main" id="{0BA79F7D-933A-344F-AE71-8C2D3FA00DEC}"/>
              </a:ext>
            </a:extLst>
          </p:cNvPr>
          <p:cNvSpPr txBox="1">
            <a:spLocks/>
          </p:cNvSpPr>
          <p:nvPr/>
        </p:nvSpPr>
        <p:spPr>
          <a:xfrm>
            <a:off x="525602" y="3879037"/>
            <a:ext cx="2920983" cy="51493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b="0" i="0" kern="1200">
                <a:solidFill>
                  <a:srgbClr val="7C7772"/>
                </a:solidFill>
                <a:latin typeface="Helvetica Light" panose="020B04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500"/>
              </a:lnSpc>
              <a:buNone/>
            </a:pPr>
            <a:r>
              <a:rPr lang="fr-CH" sz="800" dirty="0">
                <a:solidFill>
                  <a:schemeClr val="tx1"/>
                </a:solidFill>
                <a:latin typeface="Arial" panose="020B0604020202020204" pitchFamily="34" charset="0"/>
                <a:cs typeface="Arial" panose="020B0604020202020204" pitchFamily="34" charset="0"/>
              </a:rPr>
              <a:t>HES-SO Valais-Wallis</a:t>
            </a:r>
          </a:p>
          <a:p>
            <a:pPr marL="0" indent="0">
              <a:lnSpc>
                <a:spcPts val="500"/>
              </a:lnSpc>
              <a:buNone/>
            </a:pPr>
            <a:r>
              <a:rPr lang="fr-CH" sz="800" dirty="0">
                <a:solidFill>
                  <a:schemeClr val="tx1"/>
                </a:solidFill>
                <a:latin typeface="Arial" panose="020B0604020202020204" pitchFamily="34" charset="0"/>
                <a:cs typeface="Arial" panose="020B0604020202020204" pitchFamily="34" charset="0"/>
              </a:rPr>
              <a:t>Rue de l’Industrie 23</a:t>
            </a:r>
          </a:p>
          <a:p>
            <a:pPr marL="0" indent="0">
              <a:lnSpc>
                <a:spcPts val="500"/>
              </a:lnSpc>
              <a:buNone/>
            </a:pPr>
            <a:r>
              <a:rPr lang="fr-CH" sz="800" dirty="0">
                <a:solidFill>
                  <a:schemeClr val="tx1"/>
                </a:solidFill>
                <a:latin typeface="Arial" panose="020B0604020202020204" pitchFamily="34" charset="0"/>
                <a:cs typeface="Arial" panose="020B0604020202020204" pitchFamily="34" charset="0"/>
              </a:rPr>
              <a:t>1950 Sion </a:t>
            </a:r>
          </a:p>
        </p:txBody>
      </p:sp>
      <p:sp>
        <p:nvSpPr>
          <p:cNvPr id="7" name="Titre 13">
            <a:extLst>
              <a:ext uri="{FF2B5EF4-FFF2-40B4-BE49-F238E27FC236}">
                <a16:creationId xmlns:a16="http://schemas.microsoft.com/office/drawing/2014/main" id="{485461BF-8F8E-E14D-A09F-599973903CA5}"/>
              </a:ext>
            </a:extLst>
          </p:cNvPr>
          <p:cNvSpPr txBox="1">
            <a:spLocks/>
          </p:cNvSpPr>
          <p:nvPr/>
        </p:nvSpPr>
        <p:spPr>
          <a:xfrm>
            <a:off x="2635995" y="2325469"/>
            <a:ext cx="6002320" cy="470220"/>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200" b="1" i="0" kern="1200" spc="-1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r>
              <a:rPr lang="fr-FR" sz="2800" spc="0" dirty="0"/>
              <a:t>Merci pour votre attention.</a:t>
            </a:r>
          </a:p>
        </p:txBody>
      </p:sp>
      <p:pic>
        <p:nvPicPr>
          <p:cNvPr id="9" name="Image 8">
            <a:extLst>
              <a:ext uri="{FF2B5EF4-FFF2-40B4-BE49-F238E27FC236}">
                <a16:creationId xmlns:a16="http://schemas.microsoft.com/office/drawing/2014/main" id="{F881EA8B-BA86-8349-9625-D51413B0F3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9910" y="4316456"/>
            <a:ext cx="898488" cy="475287"/>
          </a:xfrm>
          <a:prstGeom prst="rect">
            <a:avLst/>
          </a:prstGeom>
        </p:spPr>
      </p:pic>
      <p:pic>
        <p:nvPicPr>
          <p:cNvPr id="11" name="Graphique 10">
            <a:extLst>
              <a:ext uri="{FF2B5EF4-FFF2-40B4-BE49-F238E27FC236}">
                <a16:creationId xmlns:a16="http://schemas.microsoft.com/office/drawing/2014/main" id="{391FF06A-E390-4647-B5AD-060EAEF49CB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2253" y="4393970"/>
            <a:ext cx="313399" cy="313399"/>
          </a:xfrm>
          <a:prstGeom prst="rect">
            <a:avLst/>
          </a:prstGeom>
        </p:spPr>
      </p:pic>
      <p:pic>
        <p:nvPicPr>
          <p:cNvPr id="18" name="Graphique 17">
            <a:extLst>
              <a:ext uri="{FF2B5EF4-FFF2-40B4-BE49-F238E27FC236}">
                <a16:creationId xmlns:a16="http://schemas.microsoft.com/office/drawing/2014/main" id="{9636B630-2E1B-E248-BBA5-CF03CBB442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223963" y="4560556"/>
            <a:ext cx="806030" cy="135239"/>
          </a:xfrm>
          <a:prstGeom prst="rect">
            <a:avLst/>
          </a:prstGeom>
        </p:spPr>
      </p:pic>
      <p:pic>
        <p:nvPicPr>
          <p:cNvPr id="4" name="Graphique 3">
            <a:extLst>
              <a:ext uri="{FF2B5EF4-FFF2-40B4-BE49-F238E27FC236}">
                <a16:creationId xmlns:a16="http://schemas.microsoft.com/office/drawing/2014/main" id="{1F1E3C7D-1723-D548-92A6-19188848920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590995" y="4495930"/>
            <a:ext cx="1346200" cy="152400"/>
          </a:xfrm>
          <a:prstGeom prst="rect">
            <a:avLst/>
          </a:prstGeom>
        </p:spPr>
      </p:pic>
      <p:sp>
        <p:nvSpPr>
          <p:cNvPr id="10" name="Espace réservé du contenu 2">
            <a:hlinkClick r:id="rId11"/>
            <a:extLst>
              <a:ext uri="{FF2B5EF4-FFF2-40B4-BE49-F238E27FC236}">
                <a16:creationId xmlns:a16="http://schemas.microsoft.com/office/drawing/2014/main" id="{A4FB9616-5BD4-4FC2-BAEB-01A5DEF76174}"/>
              </a:ext>
            </a:extLst>
          </p:cNvPr>
          <p:cNvSpPr txBox="1">
            <a:spLocks/>
          </p:cNvSpPr>
          <p:nvPr/>
        </p:nvSpPr>
        <p:spPr>
          <a:xfrm>
            <a:off x="525602" y="4536735"/>
            <a:ext cx="731678" cy="18288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b="0" i="0" kern="1200">
                <a:solidFill>
                  <a:srgbClr val="7C7772"/>
                </a:solidFill>
                <a:latin typeface="Helvetica Light" panose="020B04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500"/>
              </a:lnSpc>
              <a:buNone/>
            </a:pPr>
            <a:r>
              <a:rPr lang="fr-CH" sz="8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hevs.ch</a:t>
            </a:r>
          </a:p>
        </p:txBody>
      </p:sp>
    </p:spTree>
    <p:extLst>
      <p:ext uri="{BB962C8B-B14F-4D97-AF65-F5344CB8AC3E}">
        <p14:creationId xmlns:p14="http://schemas.microsoft.com/office/powerpoint/2010/main" val="151347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6AA70-4364-4082-8B73-C4A5545563AC}"/>
              </a:ext>
            </a:extLst>
          </p:cNvPr>
          <p:cNvSpPr>
            <a:spLocks noGrp="1"/>
          </p:cNvSpPr>
          <p:nvPr>
            <p:ph type="title"/>
          </p:nvPr>
        </p:nvSpPr>
        <p:spPr/>
        <p:txBody>
          <a:bodyPr/>
          <a:lstStyle/>
          <a:p>
            <a:r>
              <a:rPr lang="fr-CH" dirty="0"/>
              <a:t>Bibliographie</a:t>
            </a:r>
          </a:p>
        </p:txBody>
      </p:sp>
      <p:sp>
        <p:nvSpPr>
          <p:cNvPr id="3" name="Espace réservé du contenu 2">
            <a:extLst>
              <a:ext uri="{FF2B5EF4-FFF2-40B4-BE49-F238E27FC236}">
                <a16:creationId xmlns:a16="http://schemas.microsoft.com/office/drawing/2014/main" id="{6F77C33C-52FE-4A74-8F7C-9205D9F800D7}"/>
              </a:ext>
            </a:extLst>
          </p:cNvPr>
          <p:cNvSpPr>
            <a:spLocks noGrp="1"/>
          </p:cNvSpPr>
          <p:nvPr>
            <p:ph idx="1"/>
          </p:nvPr>
        </p:nvSpPr>
        <p:spPr/>
        <p:txBody>
          <a:bodyPr>
            <a:normAutofit fontScale="55000" lnSpcReduction="20000"/>
          </a:bodyPr>
          <a:lstStyle/>
          <a:p>
            <a:pPr marL="0" indent="0">
              <a:lnSpc>
                <a:spcPct val="107000"/>
              </a:lnSpc>
              <a:spcAft>
                <a:spcPts val="800"/>
              </a:spcAft>
              <a:buNone/>
            </a:pPr>
            <a:r>
              <a:rPr lang="fr-CH" sz="1800" dirty="0">
                <a:effectLst/>
                <a:latin typeface="Arial" panose="020B0604020202020204" pitchFamily="34" charset="0"/>
                <a:ea typeface="Times New Roman" panose="02020603050405020304" pitchFamily="18" charset="0"/>
                <a:cs typeface="Times New Roman" panose="02020603050405020304" pitchFamily="18" charset="0"/>
              </a:rPr>
              <a:t>CANTON DU JURA et CANTON DE NEUCHÂTEL, 2012. </a:t>
            </a:r>
            <a:r>
              <a:rPr lang="fr-CH" sz="1800" i="1" dirty="0">
                <a:effectLst/>
                <a:latin typeface="Arial" panose="020B0604020202020204" pitchFamily="34" charset="0"/>
                <a:ea typeface="Times New Roman" panose="02020603050405020304" pitchFamily="18" charset="0"/>
                <a:cs typeface="Times New Roman" panose="02020603050405020304" pitchFamily="18" charset="0"/>
              </a:rPr>
              <a:t>Convention intercantonale des 8 et 9 mai 2012 relative à la protection des données et à la transparence dans les cantons du Jura et de Neuchâtel (CPDT-JUNE)</a:t>
            </a:r>
            <a:r>
              <a:rPr lang="fr-CH" sz="1800" dirty="0">
                <a:effectLst/>
                <a:latin typeface="Arial" panose="020B0604020202020204" pitchFamily="34" charset="0"/>
                <a:ea typeface="Times New Roman" panose="02020603050405020304" pitchFamily="18" charset="0"/>
                <a:cs typeface="Times New Roman" panose="02020603050405020304" pitchFamily="18" charset="0"/>
              </a:rPr>
              <a:t> [en ligne]. 9 mai 2012. [Consulté le 14 avril 2021]. Disponible à l’adresse: </a:t>
            </a:r>
            <a:r>
              <a:rPr lang="fr-CH"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https://www.ppdt-june.ch/fr/Documentation/Bases-legales.html</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CH" sz="1800" dirty="0">
                <a:effectLst/>
                <a:latin typeface="Arial" panose="020B0604020202020204" pitchFamily="34" charset="0"/>
                <a:ea typeface="Times New Roman" panose="02020603050405020304" pitchFamily="18" charset="0"/>
                <a:cs typeface="Times New Roman" panose="02020603050405020304" pitchFamily="18" charset="0"/>
              </a:rPr>
              <a:t>CANTON DU VALAIS, 2008. </a:t>
            </a:r>
            <a:r>
              <a:rPr lang="fr-CH" sz="1800" i="1" dirty="0">
                <a:effectLst/>
                <a:latin typeface="Arial" panose="020B0604020202020204" pitchFamily="34" charset="0"/>
                <a:ea typeface="Times New Roman" panose="02020603050405020304" pitchFamily="18" charset="0"/>
                <a:cs typeface="Times New Roman" panose="02020603050405020304" pitchFamily="18" charset="0"/>
              </a:rPr>
              <a:t>Loi sur l’information du public, la protection des données et l’archivage (LIPDA)</a:t>
            </a:r>
            <a:r>
              <a:rPr lang="fr-CH" sz="1800" dirty="0">
                <a:effectLst/>
                <a:latin typeface="Arial" panose="020B0604020202020204" pitchFamily="34" charset="0"/>
                <a:ea typeface="Times New Roman" panose="02020603050405020304" pitchFamily="18" charset="0"/>
                <a:cs typeface="Times New Roman" panose="02020603050405020304" pitchFamily="18" charset="0"/>
              </a:rPr>
              <a:t> [en ligne]. 9 octobre 2008. [Consulté le 19 octobre 2018]. Disponible à l’adresse: </a:t>
            </a:r>
            <a:r>
              <a:rPr lang="fr-CH"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https://lex.vs.ch/app/fr/texts_of_law/170.2/versions/1589</a:t>
            </a:r>
            <a:br>
              <a:rPr lang="fr-CH" sz="18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br>
            <a:r>
              <a:rPr lang="fr-CH" sz="1800" dirty="0">
                <a:effectLst/>
                <a:latin typeface="Arial" panose="020B0604020202020204" pitchFamily="34" charset="0"/>
                <a:ea typeface="Times New Roman" panose="02020603050405020304" pitchFamily="18" charset="0"/>
                <a:cs typeface="Times New Roman" panose="02020603050405020304" pitchFamily="18" charset="0"/>
              </a:rPr>
              <a:t>Version 1er septembre 2011</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CH" sz="1800" dirty="0">
                <a:effectLst/>
                <a:latin typeface="Arial" panose="020B0604020202020204" pitchFamily="34" charset="0"/>
                <a:ea typeface="Times New Roman" panose="02020603050405020304" pitchFamily="18" charset="0"/>
                <a:cs typeface="Times New Roman" panose="02020603050405020304" pitchFamily="18" charset="0"/>
              </a:rPr>
              <a:t>CANTON DU VALAIS, 2010. </a:t>
            </a:r>
            <a:r>
              <a:rPr lang="fr-CH" sz="1800" i="1" dirty="0">
                <a:effectLst/>
                <a:latin typeface="Arial" panose="020B0604020202020204" pitchFamily="34" charset="0"/>
                <a:ea typeface="Times New Roman" panose="02020603050405020304" pitchFamily="18" charset="0"/>
                <a:cs typeface="Times New Roman" panose="02020603050405020304" pitchFamily="18" charset="0"/>
              </a:rPr>
              <a:t>Règlement d’exécution de la loi sur l’information du public, la protection des données et l’archivage (RELIPDA)</a:t>
            </a:r>
            <a:r>
              <a:rPr lang="fr-CH" sz="1800" dirty="0">
                <a:effectLst/>
                <a:latin typeface="Arial" panose="020B0604020202020204" pitchFamily="34" charset="0"/>
                <a:ea typeface="Times New Roman" panose="02020603050405020304" pitchFamily="18" charset="0"/>
                <a:cs typeface="Times New Roman" panose="02020603050405020304" pitchFamily="18" charset="0"/>
              </a:rPr>
              <a:t> [en ligne]. 16 décembre 2010. [Consulté le 19 octobre 2018]. Disponible à l’adresse: </a:t>
            </a:r>
            <a:r>
              <a:rPr lang="fr-CH"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https://lex.vs.ch/frontend/versions/2297/</a:t>
            </a:r>
            <a:br>
              <a:rPr lang="fr-CH"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br>
            <a:r>
              <a:rPr lang="fr-CH" sz="1800" dirty="0">
                <a:effectLst/>
                <a:latin typeface="Arial" panose="020B0604020202020204" pitchFamily="34" charset="0"/>
                <a:ea typeface="Times New Roman" panose="02020603050405020304" pitchFamily="18" charset="0"/>
                <a:cs typeface="Times New Roman" panose="02020603050405020304" pitchFamily="18" charset="0"/>
              </a:rPr>
              <a:t>Version 1er octobre 2015</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CH" sz="1800" dirty="0">
                <a:effectLst/>
                <a:latin typeface="Arial" panose="020B0604020202020204" pitchFamily="34" charset="0"/>
                <a:ea typeface="Times New Roman" panose="02020603050405020304" pitchFamily="18" charset="0"/>
                <a:cs typeface="Times New Roman" panose="02020603050405020304" pitchFamily="18" charset="0"/>
              </a:rPr>
              <a:t>CONFÉDÉRATION, 1992a. </a:t>
            </a:r>
            <a:r>
              <a:rPr lang="fr-CH" sz="1800" i="1" dirty="0">
                <a:effectLst/>
                <a:latin typeface="Arial" panose="020B0604020202020204" pitchFamily="34" charset="0"/>
                <a:ea typeface="Times New Roman" panose="02020603050405020304" pitchFamily="18" charset="0"/>
                <a:cs typeface="Times New Roman" panose="02020603050405020304" pitchFamily="18" charset="0"/>
              </a:rPr>
              <a:t>RS 231.1 - Loi fédérale du 9 octobre 1992 sur le droit d’auteur et les droits voisins (Loi sur le droit d’auteur, LDA)</a:t>
            </a:r>
            <a:r>
              <a:rPr lang="fr-CH" sz="1800" dirty="0">
                <a:effectLst/>
                <a:latin typeface="Arial" panose="020B0604020202020204" pitchFamily="34" charset="0"/>
                <a:ea typeface="Times New Roman" panose="02020603050405020304" pitchFamily="18" charset="0"/>
                <a:cs typeface="Times New Roman" panose="02020603050405020304" pitchFamily="18" charset="0"/>
              </a:rPr>
              <a:t> [en ligne]. 9 octobre 1992. [Consulté le 13 avril 2022]. Disponible à l’adresse: </a:t>
            </a:r>
            <a:r>
              <a:rPr lang="fr-CH"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https://www.fedlex.admin.ch/eli/cc/1993/1798_1798_1798/fr</a:t>
            </a:r>
            <a:br>
              <a:rPr lang="fr-CH"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br>
            <a:r>
              <a:rPr lang="fr-CH" sz="1800" dirty="0">
                <a:effectLst/>
                <a:latin typeface="Arial" panose="020B0604020202020204" pitchFamily="34" charset="0"/>
                <a:ea typeface="Times New Roman" panose="02020603050405020304" pitchFamily="18" charset="0"/>
                <a:cs typeface="Times New Roman" panose="02020603050405020304" pitchFamily="18" charset="0"/>
              </a:rPr>
              <a:t>Version du 1er janvier 2022</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H" dirty="0"/>
          </a:p>
        </p:txBody>
      </p:sp>
      <p:sp>
        <p:nvSpPr>
          <p:cNvPr id="4" name="Espace réservé du contenu 3">
            <a:extLst>
              <a:ext uri="{FF2B5EF4-FFF2-40B4-BE49-F238E27FC236}">
                <a16:creationId xmlns:a16="http://schemas.microsoft.com/office/drawing/2014/main" id="{56718E09-93EE-4530-8081-4C8B5857BAF9}"/>
              </a:ext>
            </a:extLst>
          </p:cNvPr>
          <p:cNvSpPr>
            <a:spLocks noGrp="1"/>
          </p:cNvSpPr>
          <p:nvPr>
            <p:ph idx="10"/>
          </p:nvPr>
        </p:nvSpPr>
        <p:spPr/>
        <p:txBody>
          <a:bodyPr/>
          <a:lstStyle/>
          <a:p>
            <a:endParaRPr lang="fr-CH"/>
          </a:p>
        </p:txBody>
      </p:sp>
    </p:spTree>
    <p:extLst>
      <p:ext uri="{BB962C8B-B14F-4D97-AF65-F5344CB8AC3E}">
        <p14:creationId xmlns:p14="http://schemas.microsoft.com/office/powerpoint/2010/main" val="2747683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6AA70-4364-4082-8B73-C4A5545563AC}"/>
              </a:ext>
            </a:extLst>
          </p:cNvPr>
          <p:cNvSpPr>
            <a:spLocks noGrp="1"/>
          </p:cNvSpPr>
          <p:nvPr>
            <p:ph type="title"/>
          </p:nvPr>
        </p:nvSpPr>
        <p:spPr/>
        <p:txBody>
          <a:bodyPr/>
          <a:lstStyle/>
          <a:p>
            <a:r>
              <a:rPr lang="fr-CH" dirty="0"/>
              <a:t>Bibliographie</a:t>
            </a:r>
          </a:p>
        </p:txBody>
      </p:sp>
      <p:sp>
        <p:nvSpPr>
          <p:cNvPr id="3" name="Espace réservé du contenu 2">
            <a:extLst>
              <a:ext uri="{FF2B5EF4-FFF2-40B4-BE49-F238E27FC236}">
                <a16:creationId xmlns:a16="http://schemas.microsoft.com/office/drawing/2014/main" id="{6F77C33C-52FE-4A74-8F7C-9205D9F800D7}"/>
              </a:ext>
            </a:extLst>
          </p:cNvPr>
          <p:cNvSpPr>
            <a:spLocks noGrp="1"/>
          </p:cNvSpPr>
          <p:nvPr>
            <p:ph idx="1"/>
          </p:nvPr>
        </p:nvSpPr>
        <p:spPr/>
        <p:txBody>
          <a:bodyPr>
            <a:noAutofit/>
          </a:bodyPr>
          <a:lstStyle/>
          <a:p>
            <a:pPr marL="0" indent="0">
              <a:lnSpc>
                <a:spcPct val="107000"/>
              </a:lnSpc>
              <a:spcAft>
                <a:spcPts val="800"/>
              </a:spcAft>
              <a:buNone/>
            </a:pPr>
            <a:r>
              <a:rPr lang="fr-CH" sz="1000" dirty="0">
                <a:effectLst/>
                <a:ea typeface="Times New Roman" panose="02020603050405020304" pitchFamily="18" charset="0"/>
              </a:rPr>
              <a:t>CONFÉDÉRATION, 1992b. </a:t>
            </a:r>
            <a:r>
              <a:rPr lang="fr-CH" sz="1000" i="1" dirty="0">
                <a:effectLst/>
                <a:ea typeface="Times New Roman" panose="02020603050405020304" pitchFamily="18" charset="0"/>
              </a:rPr>
              <a:t>RS 235.1 - Loi fédérale du 19 juin 1992 sur la protection des données (LPD)</a:t>
            </a:r>
            <a:r>
              <a:rPr lang="fr-CH" sz="1000" dirty="0">
                <a:effectLst/>
                <a:ea typeface="Times New Roman" panose="02020603050405020304" pitchFamily="18" charset="0"/>
              </a:rPr>
              <a:t> [en ligne]. 19 juin 1992. [Consulté le 21 juin 2021]. Disponible à l’adresse: </a:t>
            </a:r>
            <a:r>
              <a:rPr lang="fr-CH" sz="1000" u="sng" dirty="0">
                <a:solidFill>
                  <a:srgbClr val="0000FF"/>
                </a:solidFill>
                <a:effectLst/>
                <a:ea typeface="Times New Roman" panose="02020603050405020304" pitchFamily="18" charset="0"/>
                <a:hlinkClick r:id="rId2"/>
              </a:rPr>
              <a:t>https://www.fedlex.admin.ch/eli/cc/1993/1945_1945_1945/fr</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CONFÉDÉRATION, 1993. </a:t>
            </a:r>
            <a:r>
              <a:rPr lang="fr-CH" sz="1000" i="1" dirty="0">
                <a:effectLst/>
                <a:ea typeface="Times New Roman" panose="02020603050405020304" pitchFamily="18" charset="0"/>
              </a:rPr>
              <a:t>RS 235.11 - Ordonnance du 14 juin 1993 relative à la loi fédérale sur la protection des données (OLPD)</a:t>
            </a:r>
            <a:r>
              <a:rPr lang="fr-CH" sz="1000" dirty="0">
                <a:effectLst/>
                <a:ea typeface="Times New Roman" panose="02020603050405020304" pitchFamily="18" charset="0"/>
              </a:rPr>
              <a:t> [en ligne]. 14 juin 1993. [Consulté le 21 juin 2021]. Disponible à l’adresse: </a:t>
            </a:r>
            <a:r>
              <a:rPr lang="fr-CH" sz="1000" u="sng" dirty="0">
                <a:solidFill>
                  <a:srgbClr val="0000FF"/>
                </a:solidFill>
                <a:effectLst/>
                <a:ea typeface="Times New Roman" panose="02020603050405020304" pitchFamily="18" charset="0"/>
                <a:hlinkClick r:id="rId3"/>
              </a:rPr>
              <a:t>https://www.fedlex.admin.ch/eli/cc/1993/1962_1962_1962/fr</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CONFÉDÉRATION, 2011. </a:t>
            </a:r>
            <a:r>
              <a:rPr lang="fr-CH" sz="1000" i="1" dirty="0">
                <a:effectLst/>
                <a:ea typeface="Times New Roman" panose="02020603050405020304" pitchFamily="18" charset="0"/>
              </a:rPr>
              <a:t>RS 810.30 - Loi fédérale du 30 septembre 2011 relative à la recherche sur l’être humain (Loi relative à la recherche sur l’être humain, LRH)</a:t>
            </a:r>
            <a:r>
              <a:rPr lang="fr-CH" sz="1000" dirty="0">
                <a:effectLst/>
                <a:ea typeface="Times New Roman" panose="02020603050405020304" pitchFamily="18" charset="0"/>
              </a:rPr>
              <a:t> [en ligne]. 30 septembre 2011. [Consulté le 13 avril 2022]. Disponible à l’adresse: </a:t>
            </a:r>
            <a:r>
              <a:rPr lang="fr-CH" sz="1000" u="sng" dirty="0">
                <a:solidFill>
                  <a:srgbClr val="0000FF"/>
                </a:solidFill>
                <a:effectLst/>
                <a:ea typeface="Times New Roman" panose="02020603050405020304" pitchFamily="18" charset="0"/>
                <a:hlinkClick r:id="rId4"/>
              </a:rPr>
              <a:t>https://www.fedlex.admin.ch/eli/cc/2013/617/fr</a:t>
            </a:r>
            <a:br>
              <a:rPr lang="fr-CH" sz="1000" u="sng" dirty="0">
                <a:solidFill>
                  <a:srgbClr val="0000FF"/>
                </a:solidFill>
                <a:ea typeface="Times New Roman" panose="02020603050405020304" pitchFamily="18" charset="0"/>
              </a:rPr>
            </a:br>
            <a:r>
              <a:rPr lang="fr-CH" sz="1000" dirty="0">
                <a:effectLst/>
                <a:ea typeface="Times New Roman" panose="02020603050405020304" pitchFamily="18" charset="0"/>
              </a:rPr>
              <a:t>Version du 26 mai 2021)</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CONFÉDÉRATION, 2020. </a:t>
            </a:r>
            <a:r>
              <a:rPr lang="fr-CH" sz="1000" i="1" dirty="0">
                <a:effectLst/>
                <a:ea typeface="Times New Roman" panose="02020603050405020304" pitchFamily="18" charset="0"/>
              </a:rPr>
              <a:t>Loi fédérale sur la protection des données (LPD)</a:t>
            </a:r>
            <a:r>
              <a:rPr lang="fr-CH" sz="1000" dirty="0">
                <a:effectLst/>
                <a:ea typeface="Times New Roman" panose="02020603050405020304" pitchFamily="18" charset="0"/>
              </a:rPr>
              <a:t> [en ligne]. 25 septembre 2020. Disponible à l’adresse: </a:t>
            </a:r>
            <a:r>
              <a:rPr lang="fr-CH" sz="1000" u="sng" dirty="0">
                <a:solidFill>
                  <a:srgbClr val="0000FF"/>
                </a:solidFill>
                <a:effectLst/>
                <a:ea typeface="Times New Roman" panose="02020603050405020304" pitchFamily="18" charset="0"/>
                <a:hlinkClick r:id="rId5"/>
              </a:rPr>
              <a:t>https://www.parlament.ch/centers/eparl/curia/2017/20170059/Texte%20pour%20le%20vote%20final%203%20NS%20F.pdf</a:t>
            </a:r>
            <a:endParaRPr lang="fr-CH" sz="1000" dirty="0">
              <a:effectLst/>
              <a:ea typeface="Calibri" panose="020F0502020204030204" pitchFamily="34" charset="0"/>
            </a:endParaRPr>
          </a:p>
        </p:txBody>
      </p:sp>
      <p:sp>
        <p:nvSpPr>
          <p:cNvPr id="4" name="Espace réservé du contenu 3">
            <a:extLst>
              <a:ext uri="{FF2B5EF4-FFF2-40B4-BE49-F238E27FC236}">
                <a16:creationId xmlns:a16="http://schemas.microsoft.com/office/drawing/2014/main" id="{56718E09-93EE-4530-8081-4C8B5857BAF9}"/>
              </a:ext>
            </a:extLst>
          </p:cNvPr>
          <p:cNvSpPr>
            <a:spLocks noGrp="1"/>
          </p:cNvSpPr>
          <p:nvPr>
            <p:ph idx="10"/>
          </p:nvPr>
        </p:nvSpPr>
        <p:spPr/>
        <p:txBody>
          <a:bodyPr/>
          <a:lstStyle/>
          <a:p>
            <a:endParaRPr lang="fr-CH"/>
          </a:p>
        </p:txBody>
      </p:sp>
    </p:spTree>
    <p:extLst>
      <p:ext uri="{BB962C8B-B14F-4D97-AF65-F5344CB8AC3E}">
        <p14:creationId xmlns:p14="http://schemas.microsoft.com/office/powerpoint/2010/main" val="202849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6AA70-4364-4082-8B73-C4A5545563AC}"/>
              </a:ext>
            </a:extLst>
          </p:cNvPr>
          <p:cNvSpPr>
            <a:spLocks noGrp="1"/>
          </p:cNvSpPr>
          <p:nvPr>
            <p:ph type="title"/>
          </p:nvPr>
        </p:nvSpPr>
        <p:spPr/>
        <p:txBody>
          <a:bodyPr/>
          <a:lstStyle/>
          <a:p>
            <a:r>
              <a:rPr lang="fr-CH" dirty="0"/>
              <a:t>Bibliographie</a:t>
            </a:r>
          </a:p>
        </p:txBody>
      </p:sp>
      <p:sp>
        <p:nvSpPr>
          <p:cNvPr id="3" name="Espace réservé du contenu 2">
            <a:extLst>
              <a:ext uri="{FF2B5EF4-FFF2-40B4-BE49-F238E27FC236}">
                <a16:creationId xmlns:a16="http://schemas.microsoft.com/office/drawing/2014/main" id="{6F77C33C-52FE-4A74-8F7C-9205D9F800D7}"/>
              </a:ext>
            </a:extLst>
          </p:cNvPr>
          <p:cNvSpPr>
            <a:spLocks noGrp="1"/>
          </p:cNvSpPr>
          <p:nvPr>
            <p:ph idx="1"/>
          </p:nvPr>
        </p:nvSpPr>
        <p:spPr>
          <a:xfrm>
            <a:off x="1223963" y="1779588"/>
            <a:ext cx="7306798" cy="3139253"/>
          </a:xfrm>
        </p:spPr>
        <p:txBody>
          <a:bodyPr>
            <a:noAutofit/>
          </a:bodyPr>
          <a:lstStyle/>
          <a:p>
            <a:pPr marL="0" indent="0">
              <a:lnSpc>
                <a:spcPct val="107000"/>
              </a:lnSpc>
              <a:spcAft>
                <a:spcPts val="800"/>
              </a:spcAft>
              <a:buNone/>
            </a:pPr>
            <a:r>
              <a:rPr lang="fr-CH" sz="1000" dirty="0">
                <a:effectLst/>
                <a:ea typeface="Times New Roman" panose="02020603050405020304" pitchFamily="18" charset="0"/>
              </a:rPr>
              <a:t>ETAT DE FRIBOURG, 1994. </a:t>
            </a:r>
            <a:r>
              <a:rPr lang="fr-CH" sz="1000" i="1" dirty="0">
                <a:effectLst/>
                <a:ea typeface="Times New Roman" panose="02020603050405020304" pitchFamily="18" charset="0"/>
              </a:rPr>
              <a:t>Loi sur la protection des données (</a:t>
            </a:r>
            <a:r>
              <a:rPr lang="fr-CH" sz="1000" i="1" dirty="0" err="1">
                <a:effectLst/>
                <a:ea typeface="Times New Roman" panose="02020603050405020304" pitchFamily="18" charset="0"/>
              </a:rPr>
              <a:t>LPrD</a:t>
            </a:r>
            <a:r>
              <a:rPr lang="fr-CH" sz="1000" i="1" dirty="0">
                <a:effectLst/>
                <a:ea typeface="Times New Roman" panose="02020603050405020304" pitchFamily="18" charset="0"/>
              </a:rPr>
              <a:t>)</a:t>
            </a:r>
            <a:r>
              <a:rPr lang="fr-CH" sz="1000" dirty="0">
                <a:effectLst/>
                <a:ea typeface="Times New Roman" panose="02020603050405020304" pitchFamily="18" charset="0"/>
              </a:rPr>
              <a:t> [en ligne]. 25 novembre 1994. [Consulté le 14 avril 2021]. Disponible à l’adresse: </a:t>
            </a:r>
            <a:r>
              <a:rPr lang="fr-CH" sz="1000" u="sng" dirty="0">
                <a:solidFill>
                  <a:srgbClr val="0000FF"/>
                </a:solidFill>
                <a:effectLst/>
                <a:ea typeface="Times New Roman" panose="02020603050405020304" pitchFamily="18" charset="0"/>
                <a:hlinkClick r:id="rId2"/>
              </a:rPr>
              <a:t>https://bdlf.fr.ch/app/fr/texts_of_law/17.1</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ETAT DE GENÈVE, 2001. </a:t>
            </a:r>
            <a:r>
              <a:rPr lang="fr-CH" sz="1000" i="1" dirty="0">
                <a:effectLst/>
                <a:ea typeface="Times New Roman" panose="02020603050405020304" pitchFamily="18" charset="0"/>
              </a:rPr>
              <a:t>Loi sur l’information du public, l’accès aux documents et la protection des données personnelles (LIPAD)</a:t>
            </a:r>
            <a:r>
              <a:rPr lang="fr-CH" sz="1000" dirty="0">
                <a:effectLst/>
                <a:ea typeface="Times New Roman" panose="02020603050405020304" pitchFamily="18" charset="0"/>
              </a:rPr>
              <a:t> [en ligne]. 5 octobre 2001. [Consulté le 13 octobre 2020]. Disponible à l’adresse: </a:t>
            </a:r>
            <a:r>
              <a:rPr lang="fr-CH" sz="1000" u="sng" dirty="0">
                <a:solidFill>
                  <a:srgbClr val="0000FF"/>
                </a:solidFill>
                <a:effectLst/>
                <a:ea typeface="Times New Roman" panose="02020603050405020304" pitchFamily="18" charset="0"/>
                <a:hlinkClick r:id="rId3"/>
              </a:rPr>
              <a:t>https://www.ge.ch/legislation/rsg/f/s/rsg_a2_08.html</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ETAT DE VAUD, 2007. </a:t>
            </a:r>
            <a:r>
              <a:rPr lang="fr-CH" sz="1000" i="1" dirty="0">
                <a:effectLst/>
                <a:ea typeface="Times New Roman" panose="02020603050405020304" pitchFamily="18" charset="0"/>
              </a:rPr>
              <a:t>Loi sur la protection des données personnelles (</a:t>
            </a:r>
            <a:r>
              <a:rPr lang="fr-CH" sz="1000" i="1" dirty="0" err="1">
                <a:effectLst/>
                <a:ea typeface="Times New Roman" panose="02020603050405020304" pitchFamily="18" charset="0"/>
              </a:rPr>
              <a:t>LPrD</a:t>
            </a:r>
            <a:r>
              <a:rPr lang="fr-CH" sz="1000" i="1" dirty="0">
                <a:effectLst/>
                <a:ea typeface="Times New Roman" panose="02020603050405020304" pitchFamily="18" charset="0"/>
              </a:rPr>
              <a:t>)</a:t>
            </a:r>
            <a:r>
              <a:rPr lang="fr-CH" sz="1000" dirty="0">
                <a:effectLst/>
                <a:ea typeface="Times New Roman" panose="02020603050405020304" pitchFamily="18" charset="0"/>
              </a:rPr>
              <a:t> [en ligne]. 11 septembre 2007. [Consulté le 14 avril 2021]. Disponible à l’adresse: </a:t>
            </a:r>
            <a:r>
              <a:rPr lang="fr-CH" sz="1000" u="sng" dirty="0">
                <a:solidFill>
                  <a:srgbClr val="0000FF"/>
                </a:solidFill>
                <a:effectLst/>
                <a:ea typeface="Times New Roman" panose="02020603050405020304" pitchFamily="18" charset="0"/>
                <a:hlinkClick r:id="rId4"/>
              </a:rPr>
              <a:t>https://prestations.vd.ch/pub/blv-publication/actes/consolide/172.65?key=1543934892528&amp;id=cf9df545-13f7-4106-a95b-9b3ab8fa8b01</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ETAT DE VAUD, 2008. </a:t>
            </a:r>
            <a:r>
              <a:rPr lang="fr-CH" sz="1000" i="1" dirty="0">
                <a:effectLst/>
                <a:ea typeface="Times New Roman" panose="02020603050405020304" pitchFamily="18" charset="0"/>
              </a:rPr>
              <a:t>Règlement d’application de la loi du 11 septembre 2007 sur la protection des données personnelles (</a:t>
            </a:r>
            <a:r>
              <a:rPr lang="fr-CH" sz="1000" i="1" dirty="0" err="1">
                <a:effectLst/>
                <a:ea typeface="Times New Roman" panose="02020603050405020304" pitchFamily="18" charset="0"/>
              </a:rPr>
              <a:t>RLPrD</a:t>
            </a:r>
            <a:r>
              <a:rPr lang="fr-CH" sz="1000" i="1" dirty="0">
                <a:effectLst/>
                <a:ea typeface="Times New Roman" panose="02020603050405020304" pitchFamily="18" charset="0"/>
              </a:rPr>
              <a:t>)</a:t>
            </a:r>
            <a:r>
              <a:rPr lang="fr-CH" sz="1000" dirty="0">
                <a:effectLst/>
                <a:ea typeface="Times New Roman" panose="02020603050405020304" pitchFamily="18" charset="0"/>
              </a:rPr>
              <a:t> [en ligne]. 29 octobre 2008. [Consulté le 14 avril 2021]. Disponible à l’adresse: </a:t>
            </a:r>
            <a:r>
              <a:rPr lang="fr-CH" sz="1000" u="sng" dirty="0">
                <a:solidFill>
                  <a:srgbClr val="0000FF"/>
                </a:solidFill>
                <a:effectLst/>
                <a:ea typeface="Times New Roman" panose="02020603050405020304" pitchFamily="18" charset="0"/>
                <a:hlinkClick r:id="rId5"/>
              </a:rPr>
              <a:t>https://prestations.vd.ch/pub/blv-publication/actes/consolide/172.65.1?key=1543934924509&amp;id=be62ac0b-496b-47d0-a5ac-1d3a3aaa1760</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EUROPEAN COMMISSION, 2018. </a:t>
            </a:r>
            <a:r>
              <a:rPr lang="fr-CH" sz="1000" i="1" dirty="0" err="1">
                <a:effectLst/>
                <a:ea typeface="Times New Roman" panose="02020603050405020304" pitchFamily="18" charset="0"/>
              </a:rPr>
              <a:t>Ethics</a:t>
            </a:r>
            <a:r>
              <a:rPr lang="fr-CH" sz="1000" i="1" dirty="0">
                <a:effectLst/>
                <a:ea typeface="Times New Roman" panose="02020603050405020304" pitchFamily="18" charset="0"/>
              </a:rPr>
              <a:t> and data protection</a:t>
            </a:r>
            <a:r>
              <a:rPr lang="fr-CH" sz="1000" dirty="0">
                <a:effectLst/>
                <a:ea typeface="Times New Roman" panose="02020603050405020304" pitchFamily="18" charset="0"/>
              </a:rPr>
              <a:t> [en ligne]. 14 novembre 2018. [Consulté le 14 avril 2021]. Disponible à l’adresse: </a:t>
            </a:r>
            <a:r>
              <a:rPr lang="fr-CH" sz="1000" u="sng" dirty="0">
                <a:solidFill>
                  <a:srgbClr val="0000FF"/>
                </a:solidFill>
                <a:effectLst/>
                <a:ea typeface="Times New Roman" panose="02020603050405020304" pitchFamily="18" charset="0"/>
                <a:hlinkClick r:id="rId6"/>
              </a:rPr>
              <a:t>https://ec.europa.eu/research/participants/data/ref/h2020/grants_manual/hi/ethics/h2020_hi_ethics-data-protection_en.pdf</a:t>
            </a:r>
            <a:endParaRPr lang="fr-CH" sz="1000" dirty="0">
              <a:effectLst/>
              <a:ea typeface="Calibri" panose="020F0502020204030204" pitchFamily="34" charset="0"/>
            </a:endParaRPr>
          </a:p>
        </p:txBody>
      </p:sp>
      <p:sp>
        <p:nvSpPr>
          <p:cNvPr id="4" name="Espace réservé du contenu 3">
            <a:extLst>
              <a:ext uri="{FF2B5EF4-FFF2-40B4-BE49-F238E27FC236}">
                <a16:creationId xmlns:a16="http://schemas.microsoft.com/office/drawing/2014/main" id="{56718E09-93EE-4530-8081-4C8B5857BAF9}"/>
              </a:ext>
            </a:extLst>
          </p:cNvPr>
          <p:cNvSpPr>
            <a:spLocks noGrp="1"/>
          </p:cNvSpPr>
          <p:nvPr>
            <p:ph idx="10"/>
          </p:nvPr>
        </p:nvSpPr>
        <p:spPr/>
        <p:txBody>
          <a:bodyPr/>
          <a:lstStyle/>
          <a:p>
            <a:endParaRPr lang="fr-CH"/>
          </a:p>
        </p:txBody>
      </p:sp>
    </p:spTree>
    <p:extLst>
      <p:ext uri="{BB962C8B-B14F-4D97-AF65-F5344CB8AC3E}">
        <p14:creationId xmlns:p14="http://schemas.microsoft.com/office/powerpoint/2010/main" val="474094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6AA70-4364-4082-8B73-C4A5545563AC}"/>
              </a:ext>
            </a:extLst>
          </p:cNvPr>
          <p:cNvSpPr>
            <a:spLocks noGrp="1"/>
          </p:cNvSpPr>
          <p:nvPr>
            <p:ph type="title"/>
          </p:nvPr>
        </p:nvSpPr>
        <p:spPr/>
        <p:txBody>
          <a:bodyPr/>
          <a:lstStyle/>
          <a:p>
            <a:r>
              <a:rPr lang="fr-CH" dirty="0"/>
              <a:t>Bibliographie</a:t>
            </a:r>
          </a:p>
        </p:txBody>
      </p:sp>
      <p:sp>
        <p:nvSpPr>
          <p:cNvPr id="3" name="Espace réservé du contenu 2">
            <a:extLst>
              <a:ext uri="{FF2B5EF4-FFF2-40B4-BE49-F238E27FC236}">
                <a16:creationId xmlns:a16="http://schemas.microsoft.com/office/drawing/2014/main" id="{6F77C33C-52FE-4A74-8F7C-9205D9F800D7}"/>
              </a:ext>
            </a:extLst>
          </p:cNvPr>
          <p:cNvSpPr>
            <a:spLocks noGrp="1"/>
          </p:cNvSpPr>
          <p:nvPr>
            <p:ph idx="1"/>
          </p:nvPr>
        </p:nvSpPr>
        <p:spPr>
          <a:xfrm>
            <a:off x="1223963" y="1779588"/>
            <a:ext cx="7306798" cy="3139253"/>
          </a:xfrm>
        </p:spPr>
        <p:txBody>
          <a:bodyPr>
            <a:noAutofit/>
          </a:bodyPr>
          <a:lstStyle/>
          <a:p>
            <a:pPr marL="0" indent="0">
              <a:lnSpc>
                <a:spcPct val="107000"/>
              </a:lnSpc>
              <a:spcAft>
                <a:spcPts val="800"/>
              </a:spcAft>
              <a:buNone/>
            </a:pPr>
            <a:r>
              <a:rPr lang="fr-CH" sz="1000" dirty="0">
                <a:effectLst/>
                <a:ea typeface="Times New Roman" panose="02020603050405020304" pitchFamily="18" charset="0"/>
              </a:rPr>
              <a:t>OCDE, 2007. </a:t>
            </a:r>
            <a:r>
              <a:rPr lang="fr-CH" sz="1000" i="1" dirty="0">
                <a:effectLst/>
                <a:ea typeface="Times New Roman" panose="02020603050405020304" pitchFamily="18" charset="0"/>
              </a:rPr>
              <a:t>Principes et lignes directrices pour l’accès aux données de la recherche financée sur fonds publics</a:t>
            </a:r>
            <a:r>
              <a:rPr lang="fr-CH" sz="1000" dirty="0">
                <a:effectLst/>
                <a:ea typeface="Times New Roman" panose="02020603050405020304" pitchFamily="18" charset="0"/>
              </a:rPr>
              <a:t> [en ligne]. 2007. [Consulté le 13 avril 2021]. Disponible à l’adresse: </a:t>
            </a:r>
            <a:r>
              <a:rPr lang="fr-CH" sz="1000" u="sng" dirty="0">
                <a:solidFill>
                  <a:srgbClr val="0000FF"/>
                </a:solidFill>
                <a:effectLst/>
                <a:ea typeface="Times New Roman" panose="02020603050405020304" pitchFamily="18" charset="0"/>
                <a:hlinkClick r:id="rId2"/>
              </a:rPr>
              <a:t>https://www.oecd.org/fr/science/inno/38500823.pdf</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PFPDT, [sans date]. Protection des données et recherche en général. [en ligne]. [Consulté le 13 avril 2022]. Disponible à l’adresse: </a:t>
            </a:r>
            <a:r>
              <a:rPr lang="fr-CH" sz="1000" u="sng" dirty="0">
                <a:solidFill>
                  <a:srgbClr val="0000FF"/>
                </a:solidFill>
                <a:effectLst/>
                <a:ea typeface="Times New Roman" panose="02020603050405020304" pitchFamily="18" charset="0"/>
                <a:hlinkClick r:id="rId3"/>
              </a:rPr>
              <a:t>https://www.edoeb.admin.ch/edoeb/fr/home/datenschutz/statistik--register-und-forschung/forschung/datenschutz-und-forschung-im-allgemeinen.html</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Cette rubrique explicative s’adresse aux chercheurs privés ou œuvrant pour le compte d’un organe fédéral, de même qu’aux organes fédéraux qui font eux-mêmes de la recherche, en chargent des tiers ou communiquent des données personnelles à des chercheurs. Les traitements de données effectués par des organes publics cantonaux ou communaux, tels les universités (à l’exception des EPF) et les hôpitaux cantonaux et universitaires, régionaux et communaux, ressortent de la compétence des autorités cantonales ou communales de protection des données et ne sont pas couverts par les explications ci-après.</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PFPDT, 2015. </a:t>
            </a:r>
            <a:r>
              <a:rPr lang="fr-CH" sz="1000" i="1" dirty="0">
                <a:effectLst/>
                <a:ea typeface="Times New Roman" panose="02020603050405020304" pitchFamily="18" charset="0"/>
              </a:rPr>
              <a:t>Guide relatif aux mesures techniques et organisationnelles de la protection des données</a:t>
            </a:r>
            <a:r>
              <a:rPr lang="fr-CH" sz="1000" dirty="0">
                <a:effectLst/>
                <a:ea typeface="Times New Roman" panose="02020603050405020304" pitchFamily="18" charset="0"/>
              </a:rPr>
              <a:t> [en ligne]. août 2015. Disponible à l’adresse: </a:t>
            </a:r>
            <a:r>
              <a:rPr lang="fr-CH" sz="1000" u="sng" dirty="0">
                <a:solidFill>
                  <a:srgbClr val="0000FF"/>
                </a:solidFill>
                <a:effectLst/>
                <a:ea typeface="Times New Roman" panose="02020603050405020304" pitchFamily="18" charset="0"/>
                <a:hlinkClick r:id="rId4"/>
              </a:rPr>
              <a:t>https://www.edoeb.admin.ch/dam/edoeb/fr/dokumente/2018/TOM.pdf.download.pdf/guideTOM_fr_2015.pdf</a:t>
            </a:r>
            <a:endParaRPr lang="fr-CH" sz="1000" dirty="0">
              <a:effectLst/>
              <a:ea typeface="Calibri" panose="020F0502020204030204" pitchFamily="34" charset="0"/>
            </a:endParaRPr>
          </a:p>
        </p:txBody>
      </p:sp>
      <p:sp>
        <p:nvSpPr>
          <p:cNvPr id="4" name="Espace réservé du contenu 3">
            <a:extLst>
              <a:ext uri="{FF2B5EF4-FFF2-40B4-BE49-F238E27FC236}">
                <a16:creationId xmlns:a16="http://schemas.microsoft.com/office/drawing/2014/main" id="{56718E09-93EE-4530-8081-4C8B5857BAF9}"/>
              </a:ext>
            </a:extLst>
          </p:cNvPr>
          <p:cNvSpPr>
            <a:spLocks noGrp="1"/>
          </p:cNvSpPr>
          <p:nvPr>
            <p:ph idx="10"/>
          </p:nvPr>
        </p:nvSpPr>
        <p:spPr/>
        <p:txBody>
          <a:bodyPr/>
          <a:lstStyle/>
          <a:p>
            <a:endParaRPr lang="fr-CH"/>
          </a:p>
        </p:txBody>
      </p:sp>
    </p:spTree>
    <p:extLst>
      <p:ext uri="{BB962C8B-B14F-4D97-AF65-F5344CB8AC3E}">
        <p14:creationId xmlns:p14="http://schemas.microsoft.com/office/powerpoint/2010/main" val="236149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texte, nageant, fond marin&#10;&#10;Description générée automatiquement">
            <a:extLst>
              <a:ext uri="{FF2B5EF4-FFF2-40B4-BE49-F238E27FC236}">
                <a16:creationId xmlns:a16="http://schemas.microsoft.com/office/drawing/2014/main" id="{DA326679-3DAB-4903-BE23-37926261CDB4}"/>
              </a:ext>
            </a:extLst>
          </p:cNvPr>
          <p:cNvPicPr>
            <a:picLocks noGrp="1" noChangeAspect="1"/>
          </p:cNvPicPr>
          <p:nvPr>
            <p:ph type="pic"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AC99B08E-7DC4-C54E-A35C-D299560C6A8E}"/>
              </a:ext>
            </a:extLst>
          </p:cNvPr>
          <p:cNvSpPr>
            <a:spLocks noGrp="1"/>
          </p:cNvSpPr>
          <p:nvPr>
            <p:ph type="title"/>
          </p:nvPr>
        </p:nvSpPr>
        <p:spPr>
          <a:xfrm>
            <a:off x="5717845" y="862349"/>
            <a:ext cx="3050677" cy="2303046"/>
          </a:xfrm>
        </p:spPr>
        <p:txBody>
          <a:bodyPr>
            <a:noAutofit/>
          </a:bodyPr>
          <a:lstStyle/>
          <a:p>
            <a:r>
              <a:rPr lang="fr-FR" sz="1600" dirty="0"/>
              <a:t>Cadre juridique</a:t>
            </a:r>
            <a:br>
              <a:rPr lang="fr-FR" sz="1600" dirty="0"/>
            </a:br>
            <a:br>
              <a:rPr lang="fr-FR" sz="1600" dirty="0"/>
            </a:br>
            <a:r>
              <a:rPr lang="fr-FR" sz="1600" dirty="0"/>
              <a:t>Généralités en protection des données</a:t>
            </a:r>
            <a:br>
              <a:rPr lang="fr-FR" sz="1600" dirty="0"/>
            </a:br>
            <a:br>
              <a:rPr lang="fr-FR" sz="1600" dirty="0"/>
            </a:br>
            <a:r>
              <a:rPr lang="fr-FR" sz="1600" dirty="0"/>
              <a:t>Anonymisation, pseudonymisation et</a:t>
            </a:r>
            <a:br>
              <a:rPr lang="fr-FR" sz="1600" dirty="0"/>
            </a:br>
            <a:r>
              <a:rPr lang="fr-FR" sz="1600" dirty="0"/>
              <a:t>droit d’accès</a:t>
            </a:r>
            <a:br>
              <a:rPr lang="fr-FR" sz="1600" dirty="0"/>
            </a:br>
            <a:br>
              <a:rPr lang="fr-FR" sz="1600" dirty="0"/>
            </a:br>
            <a:r>
              <a:rPr lang="fr-FR" sz="1600" dirty="0"/>
              <a:t>Consentement</a:t>
            </a:r>
            <a:br>
              <a:rPr lang="fr-FR" sz="1600" dirty="0"/>
            </a:br>
            <a:br>
              <a:rPr lang="fr-FR" sz="1600" dirty="0"/>
            </a:br>
            <a:r>
              <a:rPr lang="fr-FR" sz="1600" dirty="0"/>
              <a:t>Données publiques</a:t>
            </a:r>
            <a:br>
              <a:rPr lang="fr-FR" sz="1600" dirty="0"/>
            </a:br>
            <a:br>
              <a:rPr lang="fr-FR" sz="1600" dirty="0"/>
            </a:br>
            <a:r>
              <a:rPr lang="fr-FR" sz="1600" b="0" i="1" dirty="0"/>
              <a:t>Bibliographie</a:t>
            </a:r>
          </a:p>
        </p:txBody>
      </p:sp>
      <p:pic>
        <p:nvPicPr>
          <p:cNvPr id="7" name="Graphique 13">
            <a:extLst>
              <a:ext uri="{FF2B5EF4-FFF2-40B4-BE49-F238E27FC236}">
                <a16:creationId xmlns:a16="http://schemas.microsoft.com/office/drawing/2014/main" id="{196A0EF2-D2C7-40F8-B40F-B67D9C3F96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3963" y="1466678"/>
            <a:ext cx="1441339" cy="1773955"/>
          </a:xfrm>
          <a:prstGeom prst="rect">
            <a:avLst/>
          </a:prstGeom>
        </p:spPr>
      </p:pic>
    </p:spTree>
    <p:extLst>
      <p:ext uri="{BB962C8B-B14F-4D97-AF65-F5344CB8AC3E}">
        <p14:creationId xmlns:p14="http://schemas.microsoft.com/office/powerpoint/2010/main" val="57348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6AA70-4364-4082-8B73-C4A5545563AC}"/>
              </a:ext>
            </a:extLst>
          </p:cNvPr>
          <p:cNvSpPr>
            <a:spLocks noGrp="1"/>
          </p:cNvSpPr>
          <p:nvPr>
            <p:ph type="title"/>
          </p:nvPr>
        </p:nvSpPr>
        <p:spPr/>
        <p:txBody>
          <a:bodyPr/>
          <a:lstStyle/>
          <a:p>
            <a:r>
              <a:rPr lang="fr-CH" dirty="0"/>
              <a:t>Bibliographie</a:t>
            </a:r>
          </a:p>
        </p:txBody>
      </p:sp>
      <p:sp>
        <p:nvSpPr>
          <p:cNvPr id="3" name="Espace réservé du contenu 2">
            <a:extLst>
              <a:ext uri="{FF2B5EF4-FFF2-40B4-BE49-F238E27FC236}">
                <a16:creationId xmlns:a16="http://schemas.microsoft.com/office/drawing/2014/main" id="{6F77C33C-52FE-4A74-8F7C-9205D9F800D7}"/>
              </a:ext>
            </a:extLst>
          </p:cNvPr>
          <p:cNvSpPr>
            <a:spLocks noGrp="1"/>
          </p:cNvSpPr>
          <p:nvPr>
            <p:ph idx="1"/>
          </p:nvPr>
        </p:nvSpPr>
        <p:spPr>
          <a:xfrm>
            <a:off x="1223963" y="1779588"/>
            <a:ext cx="7306798" cy="3139253"/>
          </a:xfrm>
        </p:spPr>
        <p:txBody>
          <a:bodyPr>
            <a:noAutofit/>
          </a:bodyPr>
          <a:lstStyle/>
          <a:p>
            <a:pPr marL="0" indent="0">
              <a:lnSpc>
                <a:spcPct val="107000"/>
              </a:lnSpc>
              <a:spcAft>
                <a:spcPts val="800"/>
              </a:spcAft>
              <a:buNone/>
            </a:pPr>
            <a:r>
              <a:rPr lang="fr-CH" sz="1000" dirty="0">
                <a:effectLst/>
                <a:ea typeface="Times New Roman" panose="02020603050405020304" pitchFamily="18" charset="0"/>
              </a:rPr>
              <a:t>RÉPUBLIQUE ET CANTON DE GENÈVE, 2001. </a:t>
            </a:r>
            <a:r>
              <a:rPr lang="fr-CH" sz="1000" i="1" dirty="0">
                <a:effectLst/>
                <a:ea typeface="Times New Roman" panose="02020603050405020304" pitchFamily="18" charset="0"/>
              </a:rPr>
              <a:t>Loi sur l’information du public, l’accès aux documents et la protection des données personnelles (LIPAD)</a:t>
            </a:r>
            <a:r>
              <a:rPr lang="fr-CH" sz="1000" dirty="0">
                <a:effectLst/>
                <a:ea typeface="Times New Roman" panose="02020603050405020304" pitchFamily="18" charset="0"/>
              </a:rPr>
              <a:t> [en ligne]. 5 octobre 2001. Disponible à l’adresse: </a:t>
            </a:r>
            <a:r>
              <a:rPr lang="fr-CH" sz="1000" u="sng" dirty="0">
                <a:solidFill>
                  <a:srgbClr val="0000FF"/>
                </a:solidFill>
                <a:effectLst/>
                <a:ea typeface="Times New Roman" panose="02020603050405020304" pitchFamily="18" charset="0"/>
                <a:hlinkClick r:id="rId2"/>
              </a:rPr>
              <a:t>https://silgeneve.ch/legis/data/rsg_a2_08.htm</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SANTOS, ANOUK, 2020. Données de la recherche : cadre juridique et licences. [en ligne]. 17 août 2020. [Consulté le 30 juin 2021]. DOI </a:t>
            </a:r>
            <a:r>
              <a:rPr lang="fr-CH" sz="1000" u="sng" dirty="0">
                <a:solidFill>
                  <a:srgbClr val="0000FF"/>
                </a:solidFill>
                <a:effectLst/>
                <a:ea typeface="Times New Roman" panose="02020603050405020304" pitchFamily="18" charset="0"/>
                <a:hlinkClick r:id="rId3"/>
              </a:rPr>
              <a:t>10.5281/ZENODO.3967402</a:t>
            </a:r>
            <a:r>
              <a:rPr lang="fr-CH" sz="1000" dirty="0">
                <a:effectLst/>
                <a:ea typeface="Times New Roman" panose="02020603050405020304" pitchFamily="18" charset="0"/>
              </a:rPr>
              <a:t>. </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UNION EUROPÉENNE, 2016. </a:t>
            </a:r>
            <a:r>
              <a:rPr lang="fr-CH" sz="1000" i="1" dirty="0">
                <a:effectLst/>
                <a:ea typeface="Times New Roman" panose="02020603050405020304" pitchFamily="18" charset="0"/>
              </a:rPr>
              <a:t>RÈGLEMENT (UE) 2016/679 DU PARLEMENT EUROPÉEN ET DU CONSEIL du 27 avril 2016 relatif à la protection des personnes physiques à l’égard du traitement des données à caractère personnel et à la libre circulation de ces données, et abrogeant la directive 95/46/CE (règlement général sur la protection des données)</a:t>
            </a:r>
            <a:r>
              <a:rPr lang="fr-CH" sz="1000" dirty="0">
                <a:effectLst/>
                <a:ea typeface="Times New Roman" panose="02020603050405020304" pitchFamily="18" charset="0"/>
              </a:rPr>
              <a:t> [en ligne]. 27 avril 2016. [Consulté le 13 novembre 2019]. Disponible à l’adresse: </a:t>
            </a:r>
            <a:r>
              <a:rPr lang="fr-CH" sz="1000" u="sng" dirty="0">
                <a:solidFill>
                  <a:srgbClr val="0000FF"/>
                </a:solidFill>
                <a:effectLst/>
                <a:ea typeface="Times New Roman" panose="02020603050405020304" pitchFamily="18" charset="0"/>
                <a:hlinkClick r:id="rId4"/>
              </a:rPr>
              <a:t>https://eur-lex.europa.eu/legal-content/FR/TXT/HTML/?uri=CELEX:32016R0679&amp;qid=1573636182902&amp;from=EN</a:t>
            </a:r>
            <a:endParaRPr lang="fr-CH" sz="1000" dirty="0">
              <a:effectLst/>
              <a:ea typeface="Calibri" panose="020F0502020204030204" pitchFamily="34" charset="0"/>
            </a:endParaRPr>
          </a:p>
          <a:p>
            <a:pPr marL="0" indent="0">
              <a:lnSpc>
                <a:spcPct val="107000"/>
              </a:lnSpc>
              <a:spcAft>
                <a:spcPts val="800"/>
              </a:spcAft>
              <a:buNone/>
            </a:pPr>
            <a:r>
              <a:rPr lang="fr-CH" sz="1000" dirty="0">
                <a:effectLst/>
                <a:ea typeface="Times New Roman" panose="02020603050405020304" pitchFamily="18" charset="0"/>
              </a:rPr>
              <a:t>UNION EUROPÉENNE, 2021. GDPR - RGPD - DSGVO (EUR-Lex). [en ligne]. 2021. [Consulté le 21 juin 2021]. Disponible à l’adresse: </a:t>
            </a:r>
            <a:r>
              <a:rPr lang="fr-CH" sz="1000" u="sng" dirty="0">
                <a:solidFill>
                  <a:srgbClr val="0000FF"/>
                </a:solidFill>
                <a:effectLst/>
                <a:ea typeface="Times New Roman" panose="02020603050405020304" pitchFamily="18" charset="0"/>
                <a:hlinkClick r:id="rId5"/>
              </a:rPr>
              <a:t>https://eur-lex.europa.eu/legal-content/EN-FR-DE/TXT/?uri=CELEX%3A32016R0679</a:t>
            </a:r>
            <a:endParaRPr lang="fr-CH" sz="1000" dirty="0">
              <a:effectLst/>
              <a:ea typeface="Calibri" panose="020F0502020204030204" pitchFamily="34" charset="0"/>
            </a:endParaRPr>
          </a:p>
          <a:p>
            <a:pPr marL="0" indent="0">
              <a:lnSpc>
                <a:spcPct val="107000"/>
              </a:lnSpc>
              <a:spcAft>
                <a:spcPts val="800"/>
              </a:spcAft>
              <a:buNone/>
            </a:pPr>
            <a:endParaRPr lang="fr-CH" sz="1000" dirty="0">
              <a:effectLst/>
              <a:ea typeface="Calibri" panose="020F0502020204030204" pitchFamily="34" charset="0"/>
            </a:endParaRPr>
          </a:p>
        </p:txBody>
      </p:sp>
      <p:sp>
        <p:nvSpPr>
          <p:cNvPr id="4" name="Espace réservé du contenu 3">
            <a:extLst>
              <a:ext uri="{FF2B5EF4-FFF2-40B4-BE49-F238E27FC236}">
                <a16:creationId xmlns:a16="http://schemas.microsoft.com/office/drawing/2014/main" id="{56718E09-93EE-4530-8081-4C8B5857BAF9}"/>
              </a:ext>
            </a:extLst>
          </p:cNvPr>
          <p:cNvSpPr>
            <a:spLocks noGrp="1"/>
          </p:cNvSpPr>
          <p:nvPr>
            <p:ph idx="10"/>
          </p:nvPr>
        </p:nvSpPr>
        <p:spPr/>
        <p:txBody>
          <a:bodyPr/>
          <a:lstStyle/>
          <a:p>
            <a:endParaRPr lang="fr-CH"/>
          </a:p>
        </p:txBody>
      </p:sp>
    </p:spTree>
    <p:extLst>
      <p:ext uri="{BB962C8B-B14F-4D97-AF65-F5344CB8AC3E}">
        <p14:creationId xmlns:p14="http://schemas.microsoft.com/office/powerpoint/2010/main" val="247738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silhouette&#10;&#10;Description générée automatiquement">
            <a:extLst>
              <a:ext uri="{FF2B5EF4-FFF2-40B4-BE49-F238E27FC236}">
                <a16:creationId xmlns:a16="http://schemas.microsoft.com/office/drawing/2014/main" id="{E8F30B4D-2553-409B-8C0C-11D171C1D96E}"/>
              </a:ext>
            </a:extLst>
          </p:cNvPr>
          <p:cNvPicPr>
            <a:picLocks noGrp="1" noChangeAspect="1"/>
          </p:cNvPicPr>
          <p:nvPr>
            <p:ph type="pic"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54323B2C-4342-6841-8C7B-AA9D6D596186}"/>
              </a:ext>
            </a:extLst>
          </p:cNvPr>
          <p:cNvSpPr>
            <a:spLocks noGrp="1"/>
          </p:cNvSpPr>
          <p:nvPr>
            <p:ph type="title"/>
          </p:nvPr>
        </p:nvSpPr>
        <p:spPr>
          <a:xfrm>
            <a:off x="5651584" y="2231740"/>
            <a:ext cx="3082513" cy="2303046"/>
          </a:xfrm>
        </p:spPr>
        <p:txBody>
          <a:bodyPr/>
          <a:lstStyle/>
          <a:p>
            <a:r>
              <a:rPr lang="fr-FR" dirty="0"/>
              <a:t>Cadre juridique</a:t>
            </a:r>
          </a:p>
        </p:txBody>
      </p:sp>
      <p:pic>
        <p:nvPicPr>
          <p:cNvPr id="7" name="Graphique 13">
            <a:extLst>
              <a:ext uri="{FF2B5EF4-FFF2-40B4-BE49-F238E27FC236}">
                <a16:creationId xmlns:a16="http://schemas.microsoft.com/office/drawing/2014/main" id="{CCCDA228-9BAF-425F-8273-427478A807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3963" y="1466678"/>
            <a:ext cx="1441339" cy="1773955"/>
          </a:xfrm>
          <a:prstGeom prst="rect">
            <a:avLst/>
          </a:prstGeom>
        </p:spPr>
      </p:pic>
    </p:spTree>
    <p:extLst>
      <p:ext uri="{BB962C8B-B14F-4D97-AF65-F5344CB8AC3E}">
        <p14:creationId xmlns:p14="http://schemas.microsoft.com/office/powerpoint/2010/main" val="109573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08F61-43BF-4849-BE23-57EB6785738A}"/>
              </a:ext>
            </a:extLst>
          </p:cNvPr>
          <p:cNvSpPr>
            <a:spLocks noGrp="1"/>
          </p:cNvSpPr>
          <p:nvPr>
            <p:ph type="title"/>
          </p:nvPr>
        </p:nvSpPr>
        <p:spPr/>
        <p:txBody>
          <a:bodyPr/>
          <a:lstStyle/>
          <a:p>
            <a:r>
              <a:rPr lang="fr-CH" dirty="0"/>
              <a:t>Lois de protection des données personnelles</a:t>
            </a:r>
          </a:p>
        </p:txBody>
      </p:sp>
      <p:sp>
        <p:nvSpPr>
          <p:cNvPr id="3" name="Espace réservé du contenu 2">
            <a:extLst>
              <a:ext uri="{FF2B5EF4-FFF2-40B4-BE49-F238E27FC236}">
                <a16:creationId xmlns:a16="http://schemas.microsoft.com/office/drawing/2014/main" id="{B732FC13-234B-4AB1-AC4E-509BE7767FB5}"/>
              </a:ext>
            </a:extLst>
          </p:cNvPr>
          <p:cNvSpPr>
            <a:spLocks noGrp="1"/>
          </p:cNvSpPr>
          <p:nvPr>
            <p:ph idx="1"/>
          </p:nvPr>
        </p:nvSpPr>
        <p:spPr>
          <a:xfrm>
            <a:off x="786641" y="1607310"/>
            <a:ext cx="6426959" cy="2916237"/>
          </a:xfrm>
        </p:spPr>
        <p:txBody>
          <a:bodyPr/>
          <a:lstStyle/>
          <a:p>
            <a:r>
              <a:rPr lang="fr-CH" dirty="0"/>
              <a:t>Cantons</a:t>
            </a:r>
          </a:p>
          <a:p>
            <a:pPr lvl="1"/>
            <a:r>
              <a:rPr lang="fr-CH" dirty="0"/>
              <a:t>Jura et Neuchâtel : CPDT-JUNE </a:t>
            </a:r>
            <a:r>
              <a:rPr lang="fr-CH" sz="800" i="1" dirty="0"/>
              <a:t>(CANTON DU JURA et CANTON DE NEUCHÂTEL, 2012)</a:t>
            </a:r>
          </a:p>
          <a:p>
            <a:pPr lvl="1"/>
            <a:r>
              <a:rPr lang="fr-CH" dirty="0"/>
              <a:t>Valais : 	LIPDA </a:t>
            </a:r>
            <a:r>
              <a:rPr lang="fr-CH" sz="800" i="1" dirty="0"/>
              <a:t>(CANTON DU VALAIS, 2008)</a:t>
            </a:r>
          </a:p>
          <a:p>
            <a:pPr lvl="1"/>
            <a:r>
              <a:rPr lang="fr-CH" dirty="0"/>
              <a:t>Fribourg : </a:t>
            </a:r>
            <a:r>
              <a:rPr lang="fr-CH" dirty="0" err="1"/>
              <a:t>LPrD</a:t>
            </a:r>
            <a:r>
              <a:rPr lang="fr-CH" dirty="0"/>
              <a:t> </a:t>
            </a:r>
            <a:r>
              <a:rPr lang="fr-CH" sz="800" i="1" dirty="0"/>
              <a:t>(ETAT DE FRIBOURG, 1994)</a:t>
            </a:r>
          </a:p>
          <a:p>
            <a:pPr lvl="1"/>
            <a:r>
              <a:rPr lang="fr-CH" dirty="0"/>
              <a:t>Vaud : </a:t>
            </a:r>
            <a:r>
              <a:rPr lang="fr-CH" dirty="0" err="1"/>
              <a:t>LPrD</a:t>
            </a:r>
            <a:r>
              <a:rPr lang="fr-CH" dirty="0"/>
              <a:t> </a:t>
            </a:r>
            <a:r>
              <a:rPr lang="fr-CH" sz="800" i="1" dirty="0"/>
              <a:t>(ETAT DE VAUD, 2007)</a:t>
            </a:r>
          </a:p>
          <a:p>
            <a:pPr lvl="1"/>
            <a:r>
              <a:rPr lang="fr-CH" dirty="0"/>
              <a:t>Genève : LIPAD </a:t>
            </a:r>
            <a:r>
              <a:rPr lang="fr-CH" sz="800" i="1" dirty="0"/>
              <a:t>(ETAT DE GENÈVE, 2001)</a:t>
            </a:r>
          </a:p>
          <a:p>
            <a:r>
              <a:rPr lang="fr-CH" dirty="0"/>
              <a:t>Confédération : LPD </a:t>
            </a:r>
            <a:r>
              <a:rPr lang="fr-CH" sz="800" i="1" dirty="0"/>
              <a:t>(CONFÉDÉRATION, 2011)</a:t>
            </a:r>
          </a:p>
          <a:p>
            <a:pPr lvl="1"/>
            <a:r>
              <a:rPr lang="fr-CH" dirty="0"/>
              <a:t>Dès septembre 2023 : </a:t>
            </a:r>
            <a:r>
              <a:rPr lang="fr-CH" dirty="0" err="1"/>
              <a:t>nLPD</a:t>
            </a:r>
            <a:r>
              <a:rPr lang="fr-CH" dirty="0"/>
              <a:t> </a:t>
            </a:r>
            <a:r>
              <a:rPr lang="fr-CH" sz="800" i="1" dirty="0"/>
              <a:t>(CONFÉDÉRATION, 2020)</a:t>
            </a:r>
          </a:p>
          <a:p>
            <a:r>
              <a:rPr lang="fr-CH" dirty="0"/>
              <a:t>Union européenne : RGPD </a:t>
            </a:r>
            <a:r>
              <a:rPr lang="fr-CH" sz="800" i="1" dirty="0"/>
              <a:t>(UNION EUROPÉENNE, 2016)</a:t>
            </a:r>
          </a:p>
        </p:txBody>
      </p:sp>
      <p:sp>
        <p:nvSpPr>
          <p:cNvPr id="4" name="Espace réservé du contenu 3">
            <a:extLst>
              <a:ext uri="{FF2B5EF4-FFF2-40B4-BE49-F238E27FC236}">
                <a16:creationId xmlns:a16="http://schemas.microsoft.com/office/drawing/2014/main" id="{58F6A3C6-32CE-4113-BA1C-8B514384D713}"/>
              </a:ext>
            </a:extLst>
          </p:cNvPr>
          <p:cNvSpPr>
            <a:spLocks noGrp="1"/>
          </p:cNvSpPr>
          <p:nvPr>
            <p:ph idx="10"/>
          </p:nvPr>
        </p:nvSpPr>
        <p:spPr/>
        <p:txBody>
          <a:bodyPr/>
          <a:lstStyle/>
          <a:p>
            <a:endParaRPr lang="fr-CH"/>
          </a:p>
        </p:txBody>
      </p:sp>
      <p:grpSp>
        <p:nvGrpSpPr>
          <p:cNvPr id="7" name="Groupe 6">
            <a:extLst>
              <a:ext uri="{FF2B5EF4-FFF2-40B4-BE49-F238E27FC236}">
                <a16:creationId xmlns:a16="http://schemas.microsoft.com/office/drawing/2014/main" id="{7EDB4267-CE8A-4043-A53F-0A0EBCBF351D}"/>
              </a:ext>
            </a:extLst>
          </p:cNvPr>
          <p:cNvGrpSpPr>
            <a:grpSpLocks noChangeAspect="1"/>
          </p:cNvGrpSpPr>
          <p:nvPr/>
        </p:nvGrpSpPr>
        <p:grpSpPr>
          <a:xfrm>
            <a:off x="7460345" y="1669467"/>
            <a:ext cx="1070416" cy="1519156"/>
            <a:chOff x="768324" y="1463742"/>
            <a:chExt cx="2098975" cy="2978909"/>
          </a:xfrm>
        </p:grpSpPr>
        <p:pic>
          <p:nvPicPr>
            <p:cNvPr id="8" name="Picture 2">
              <a:extLst>
                <a:ext uri="{FF2B5EF4-FFF2-40B4-BE49-F238E27FC236}">
                  <a16:creationId xmlns:a16="http://schemas.microsoft.com/office/drawing/2014/main" id="{314D2058-5E4B-4640-8480-7B954AFD4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50" y="1463742"/>
              <a:ext cx="969045" cy="1223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wiss Cantons by Flag">
              <a:extLst>
                <a:ext uri="{FF2B5EF4-FFF2-40B4-BE49-F238E27FC236}">
                  <a16:creationId xmlns:a16="http://schemas.microsoft.com/office/drawing/2014/main" id="{37075113-DD01-4C21-A873-886A89AC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165" y="1605099"/>
              <a:ext cx="991660" cy="12043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rapeau-genève-armoirie | Genève mondiale">
              <a:extLst>
                <a:ext uri="{FF2B5EF4-FFF2-40B4-BE49-F238E27FC236}">
                  <a16:creationId xmlns:a16="http://schemas.microsoft.com/office/drawing/2014/main" id="{9C57FEC7-D538-42E4-AA6F-30C699D17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825" y="2323430"/>
              <a:ext cx="991660" cy="12548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94284804-B8FF-46BC-8CBD-80176DB460F7}"/>
                </a:ext>
              </a:extLst>
            </p:cNvPr>
            <p:cNvGrpSpPr/>
            <p:nvPr/>
          </p:nvGrpSpPr>
          <p:grpSpPr>
            <a:xfrm>
              <a:off x="768324" y="3238262"/>
              <a:ext cx="1560501" cy="1204389"/>
              <a:chOff x="6597263" y="1316934"/>
              <a:chExt cx="1560501" cy="1204389"/>
            </a:xfrm>
          </p:grpSpPr>
          <p:pic>
            <p:nvPicPr>
              <p:cNvPr id="13" name="Picture 10" descr="la signification du drapeau jurassien - le coin de l'Ajoulot">
                <a:extLst>
                  <a:ext uri="{FF2B5EF4-FFF2-40B4-BE49-F238E27FC236}">
                    <a16:creationId xmlns:a16="http://schemas.microsoft.com/office/drawing/2014/main" id="{36755BE6-2A08-48AA-A872-D507D8E2C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263" y="1316934"/>
                <a:ext cx="951467" cy="12043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novembre 2011 - SMIC Horaire Net 2012 - tout le SMIC 2012">
                <a:extLst>
                  <a:ext uri="{FF2B5EF4-FFF2-40B4-BE49-F238E27FC236}">
                    <a16:creationId xmlns:a16="http://schemas.microsoft.com/office/drawing/2014/main" id="{6DFD9390-6A71-4548-8109-C5C2B6A67B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6295" y="1316934"/>
                <a:ext cx="951469" cy="1199853"/>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Image 11">
              <a:extLst>
                <a:ext uri="{FF2B5EF4-FFF2-40B4-BE49-F238E27FC236}">
                  <a16:creationId xmlns:a16="http://schemas.microsoft.com/office/drawing/2014/main" id="{CC996D65-B84E-448C-B08B-9B3631B51FBF}"/>
                </a:ext>
              </a:extLst>
            </p:cNvPr>
            <p:cNvPicPr>
              <a:picLocks noChangeAspect="1"/>
            </p:cNvPicPr>
            <p:nvPr/>
          </p:nvPicPr>
          <p:blipFill>
            <a:blip r:embed="rId7"/>
            <a:stretch>
              <a:fillRect/>
            </a:stretch>
          </p:blipFill>
          <p:spPr>
            <a:xfrm>
              <a:off x="1875639" y="2593354"/>
              <a:ext cx="991660" cy="1256102"/>
            </a:xfrm>
            <a:prstGeom prst="rect">
              <a:avLst/>
            </a:prstGeom>
          </p:spPr>
        </p:pic>
      </p:grpSp>
      <p:pic>
        <p:nvPicPr>
          <p:cNvPr id="15" name="Picture 2" descr="Drapeau et armoiries de la Suisse — Wikipédia">
            <a:extLst>
              <a:ext uri="{FF2B5EF4-FFF2-40B4-BE49-F238E27FC236}">
                <a16:creationId xmlns:a16="http://schemas.microsoft.com/office/drawing/2014/main" id="{A4B3BF21-3503-4EFC-B477-CD9C9BF4EA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731" y="3251791"/>
            <a:ext cx="558813" cy="55881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4CAABDA2-D0A8-4989-BAE0-C434AF8E78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8407" y="3873772"/>
            <a:ext cx="843460" cy="560110"/>
          </a:xfrm>
          <a:prstGeom prst="rect">
            <a:avLst/>
          </a:prstGeom>
        </p:spPr>
      </p:pic>
    </p:spTree>
    <p:extLst>
      <p:ext uri="{BB962C8B-B14F-4D97-AF65-F5344CB8AC3E}">
        <p14:creationId xmlns:p14="http://schemas.microsoft.com/office/powerpoint/2010/main" val="96327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7F938FC-BBB1-4300-9339-1507145581CE}"/>
              </a:ext>
            </a:extLst>
          </p:cNvPr>
          <p:cNvSpPr>
            <a:spLocks noGrp="1"/>
          </p:cNvSpPr>
          <p:nvPr>
            <p:ph type="title"/>
          </p:nvPr>
        </p:nvSpPr>
        <p:spPr/>
        <p:txBody>
          <a:bodyPr/>
          <a:lstStyle/>
          <a:p>
            <a:r>
              <a:rPr lang="fr-CH" dirty="0"/>
              <a:t>Autres lois</a:t>
            </a:r>
          </a:p>
        </p:txBody>
      </p:sp>
      <p:sp>
        <p:nvSpPr>
          <p:cNvPr id="5" name="Espace réservé du contenu 4">
            <a:extLst>
              <a:ext uri="{FF2B5EF4-FFF2-40B4-BE49-F238E27FC236}">
                <a16:creationId xmlns:a16="http://schemas.microsoft.com/office/drawing/2014/main" id="{491BA108-42D3-4D84-978C-493D3303D119}"/>
              </a:ext>
            </a:extLst>
          </p:cNvPr>
          <p:cNvSpPr>
            <a:spLocks noGrp="1"/>
          </p:cNvSpPr>
          <p:nvPr>
            <p:ph idx="1"/>
          </p:nvPr>
        </p:nvSpPr>
        <p:spPr/>
        <p:txBody>
          <a:bodyPr/>
          <a:lstStyle/>
          <a:p>
            <a:r>
              <a:rPr lang="fr-CH" dirty="0"/>
              <a:t>Loi relative à la recherche sur l'être humain (LRH)</a:t>
            </a:r>
          </a:p>
          <a:p>
            <a:r>
              <a:rPr lang="fr-CH" dirty="0"/>
              <a:t>Loi sur le droit d’auteur (LDA)</a:t>
            </a:r>
          </a:p>
        </p:txBody>
      </p:sp>
      <p:sp>
        <p:nvSpPr>
          <p:cNvPr id="6" name="Espace réservé du contenu 5">
            <a:extLst>
              <a:ext uri="{FF2B5EF4-FFF2-40B4-BE49-F238E27FC236}">
                <a16:creationId xmlns:a16="http://schemas.microsoft.com/office/drawing/2014/main" id="{B84B00E7-D0E0-4AEB-AE86-091402992EE1}"/>
              </a:ext>
            </a:extLst>
          </p:cNvPr>
          <p:cNvSpPr>
            <a:spLocks noGrp="1"/>
          </p:cNvSpPr>
          <p:nvPr>
            <p:ph idx="10"/>
          </p:nvPr>
        </p:nvSpPr>
        <p:spPr/>
        <p:txBody>
          <a:bodyPr/>
          <a:lstStyle/>
          <a:p>
            <a:endParaRPr lang="fr-CH"/>
          </a:p>
        </p:txBody>
      </p:sp>
    </p:spTree>
    <p:extLst>
      <p:ext uri="{BB962C8B-B14F-4D97-AF65-F5344CB8AC3E}">
        <p14:creationId xmlns:p14="http://schemas.microsoft.com/office/powerpoint/2010/main" val="34171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DAE94-64DF-413C-80AF-76EE3FA1DBFF}"/>
              </a:ext>
            </a:extLst>
          </p:cNvPr>
          <p:cNvSpPr>
            <a:spLocks noGrp="1"/>
          </p:cNvSpPr>
          <p:nvPr>
            <p:ph type="title"/>
          </p:nvPr>
        </p:nvSpPr>
        <p:spPr/>
        <p:txBody>
          <a:bodyPr>
            <a:normAutofit fontScale="90000"/>
          </a:bodyPr>
          <a:lstStyle/>
          <a:p>
            <a:r>
              <a:rPr lang="fr-CH" dirty="0"/>
              <a:t>Quelle loi de protection des données s’applique à la recherche ?</a:t>
            </a:r>
          </a:p>
        </p:txBody>
      </p:sp>
      <p:graphicFrame>
        <p:nvGraphicFramePr>
          <p:cNvPr id="5" name="Tableau 5">
            <a:extLst>
              <a:ext uri="{FF2B5EF4-FFF2-40B4-BE49-F238E27FC236}">
                <a16:creationId xmlns:a16="http://schemas.microsoft.com/office/drawing/2014/main" id="{C248CC68-38FC-46AF-81F2-83AA8D4B0A27}"/>
              </a:ext>
            </a:extLst>
          </p:cNvPr>
          <p:cNvGraphicFramePr>
            <a:graphicFrameLocks noGrp="1"/>
          </p:cNvGraphicFramePr>
          <p:nvPr>
            <p:ph idx="1"/>
            <p:extLst>
              <p:ext uri="{D42A27DB-BD31-4B8C-83A1-F6EECF244321}">
                <p14:modId xmlns:p14="http://schemas.microsoft.com/office/powerpoint/2010/main" val="731371696"/>
              </p:ext>
            </p:extLst>
          </p:nvPr>
        </p:nvGraphicFramePr>
        <p:xfrm>
          <a:off x="1223963" y="1589713"/>
          <a:ext cx="7307262" cy="3154680"/>
        </p:xfrm>
        <a:graphic>
          <a:graphicData uri="http://schemas.openxmlformats.org/drawingml/2006/table">
            <a:tbl>
              <a:tblPr firstRow="1" bandRow="1">
                <a:tableStyleId>{5C22544A-7EE6-4342-B048-85BDC9FD1C3A}</a:tableStyleId>
              </a:tblPr>
              <a:tblGrid>
                <a:gridCol w="2703460">
                  <a:extLst>
                    <a:ext uri="{9D8B030D-6E8A-4147-A177-3AD203B41FA5}">
                      <a16:colId xmlns:a16="http://schemas.microsoft.com/office/drawing/2014/main" val="1886272103"/>
                    </a:ext>
                  </a:extLst>
                </a:gridCol>
                <a:gridCol w="4603802">
                  <a:extLst>
                    <a:ext uri="{9D8B030D-6E8A-4147-A177-3AD203B41FA5}">
                      <a16:colId xmlns:a16="http://schemas.microsoft.com/office/drawing/2014/main" val="438294675"/>
                    </a:ext>
                  </a:extLst>
                </a:gridCol>
              </a:tblGrid>
              <a:tr h="370840">
                <a:tc>
                  <a:txBody>
                    <a:bodyPr/>
                    <a:lstStyle/>
                    <a:p>
                      <a:r>
                        <a:rPr lang="fr-CH" sz="1000" dirty="0">
                          <a:latin typeface="Arial" panose="020B0604020202020204" pitchFamily="34" charset="0"/>
                          <a:cs typeface="Arial" panose="020B0604020202020204" pitchFamily="34" charset="0"/>
                        </a:rPr>
                        <a:t>Qui fait la recherche ?</a:t>
                      </a:r>
                    </a:p>
                  </a:txBody>
                  <a:tcPr/>
                </a:tc>
                <a:tc>
                  <a:txBody>
                    <a:bodyPr/>
                    <a:lstStyle/>
                    <a:p>
                      <a:r>
                        <a:rPr lang="fr-CH" sz="1000" dirty="0">
                          <a:latin typeface="Arial" panose="020B0604020202020204" pitchFamily="34" charset="0"/>
                          <a:cs typeface="Arial" panose="020B0604020202020204" pitchFamily="34" charset="0"/>
                        </a:rPr>
                        <a:t>Loi applicable</a:t>
                      </a:r>
                    </a:p>
                  </a:txBody>
                  <a:tcPr/>
                </a:tc>
                <a:extLst>
                  <a:ext uri="{0D108BD9-81ED-4DB2-BD59-A6C34878D82A}">
                    <a16:rowId xmlns:a16="http://schemas.microsoft.com/office/drawing/2014/main" val="1223517762"/>
                  </a:ext>
                </a:extLst>
              </a:tr>
              <a:tr h="370840">
                <a:tc>
                  <a:txBody>
                    <a:bodyPr/>
                    <a:lstStyle/>
                    <a:p>
                      <a:r>
                        <a:rPr lang="fr-CH" sz="1000" dirty="0">
                          <a:latin typeface="Arial" panose="020B0604020202020204" pitchFamily="34" charset="0"/>
                          <a:cs typeface="Arial" panose="020B0604020202020204" pitchFamily="34" charset="0"/>
                        </a:rPr>
                        <a:t>Recherche sur l’être humain entrant dans le champ de la LRH </a:t>
                      </a:r>
                    </a:p>
                  </a:txBody>
                  <a:tcPr/>
                </a:tc>
                <a:tc>
                  <a:txBody>
                    <a:bodyPr/>
                    <a:lstStyle/>
                    <a:p>
                      <a:r>
                        <a:rPr lang="fr-CH" sz="1000" dirty="0">
                          <a:latin typeface="Arial" panose="020B0604020202020204" pitchFamily="34" charset="0"/>
                          <a:cs typeface="Arial" panose="020B0604020202020204" pitchFamily="34" charset="0"/>
                        </a:rPr>
                        <a:t>LRH</a:t>
                      </a:r>
                    </a:p>
                  </a:txBody>
                  <a:tcPr/>
                </a:tc>
                <a:extLst>
                  <a:ext uri="{0D108BD9-81ED-4DB2-BD59-A6C34878D82A}">
                    <a16:rowId xmlns:a16="http://schemas.microsoft.com/office/drawing/2014/main" val="301792008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000" dirty="0">
                          <a:latin typeface="Arial" panose="020B0604020202020204" pitchFamily="34" charset="0"/>
                          <a:cs typeface="Arial" panose="020B0604020202020204" pitchFamily="34" charset="0"/>
                        </a:rPr>
                        <a:t>Institution publique cantonale ou communale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000" dirty="0">
                          <a:latin typeface="Arial" panose="020B0604020202020204" pitchFamily="34" charset="0"/>
                          <a:cs typeface="Arial" panose="020B0604020202020204" pitchFamily="34" charset="0"/>
                        </a:rPr>
                        <a:t>Loi cantonale</a:t>
                      </a:r>
                    </a:p>
                  </a:txBody>
                  <a:tcPr/>
                </a:tc>
                <a:extLst>
                  <a:ext uri="{0D108BD9-81ED-4DB2-BD59-A6C34878D82A}">
                    <a16:rowId xmlns:a16="http://schemas.microsoft.com/office/drawing/2014/main" val="30415345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000" dirty="0">
                          <a:latin typeface="Arial" panose="020B0604020202020204" pitchFamily="34" charset="0"/>
                          <a:cs typeface="Arial" panose="020B0604020202020204" pitchFamily="34" charset="0"/>
                        </a:rPr>
                        <a:t>Deux institutions cantonales</a:t>
                      </a:r>
                    </a:p>
                    <a:p>
                      <a:endParaRPr lang="fr-CH" sz="10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000" dirty="0">
                          <a:latin typeface="Arial" panose="020B0604020202020204" pitchFamily="34" charset="0"/>
                          <a:cs typeface="Arial" panose="020B0604020202020204" pitchFamily="34" charset="0"/>
                        </a:rPr>
                        <a:t>Chaque loi cantonale pour le traitement effectué dans le canton</a:t>
                      </a:r>
                    </a:p>
                  </a:txBody>
                  <a:tcPr/>
                </a:tc>
                <a:extLst>
                  <a:ext uri="{0D108BD9-81ED-4DB2-BD59-A6C34878D82A}">
                    <a16:rowId xmlns:a16="http://schemas.microsoft.com/office/drawing/2014/main" val="415363267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000" dirty="0">
                          <a:latin typeface="Arial" panose="020B0604020202020204" pitchFamily="34" charset="0"/>
                          <a:cs typeface="Arial" panose="020B0604020202020204" pitchFamily="34" charset="0"/>
                        </a:rPr>
                        <a:t>Personne privée (morale ou physique) en Suisse ou une EPF</a:t>
                      </a:r>
                    </a:p>
                  </a:txBody>
                  <a:tcPr/>
                </a:tc>
                <a:tc>
                  <a:txBody>
                    <a:bodyPr/>
                    <a:lstStyle/>
                    <a:p>
                      <a:r>
                        <a:rPr lang="fr-CH" sz="1000" dirty="0">
                          <a:latin typeface="Arial" panose="020B0604020202020204" pitchFamily="34" charset="0"/>
                          <a:cs typeface="Arial" panose="020B0604020202020204" pitchFamily="34" charset="0"/>
                        </a:rPr>
                        <a:t>LPD</a:t>
                      </a:r>
                    </a:p>
                  </a:txBody>
                  <a:tcPr/>
                </a:tc>
                <a:extLst>
                  <a:ext uri="{0D108BD9-81ED-4DB2-BD59-A6C34878D82A}">
                    <a16:rowId xmlns:a16="http://schemas.microsoft.com/office/drawing/2014/main" val="114381497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000" dirty="0">
                          <a:latin typeface="Arial" panose="020B0604020202020204" pitchFamily="34" charset="0"/>
                          <a:cs typeface="Arial" panose="020B0604020202020204" pitchFamily="34" charset="0"/>
                        </a:rPr>
                        <a:t>Recherche internationale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000" dirty="0">
                          <a:latin typeface="Arial" panose="020B0604020202020204" pitchFamily="34" charset="0"/>
                          <a:cs typeface="Arial" panose="020B0604020202020204" pitchFamily="34" charset="0"/>
                        </a:rPr>
                        <a:t>Généralement la loi du pays partenaire</a:t>
                      </a:r>
                    </a:p>
                  </a:txBody>
                  <a:tcPr/>
                </a:tc>
                <a:extLst>
                  <a:ext uri="{0D108BD9-81ED-4DB2-BD59-A6C34878D82A}">
                    <a16:rowId xmlns:a16="http://schemas.microsoft.com/office/drawing/2014/main" val="112624752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000" dirty="0">
                          <a:latin typeface="Arial" panose="020B0604020202020204" pitchFamily="34" charset="0"/>
                          <a:cs typeface="Arial" panose="020B0604020202020204" pitchFamily="34" charset="0"/>
                        </a:rPr>
                        <a:t>Recherche internationale avec partenaire européen</a:t>
                      </a:r>
                    </a:p>
                    <a:p>
                      <a:endParaRPr lang="fr-CH" sz="1000" dirty="0">
                        <a:latin typeface="Arial" panose="020B0604020202020204" pitchFamily="34" charset="0"/>
                        <a:cs typeface="Arial" panose="020B0604020202020204" pitchFamily="34" charset="0"/>
                      </a:endParaRPr>
                    </a:p>
                  </a:txBody>
                  <a:tcPr/>
                </a:tc>
                <a:tc>
                  <a:txBody>
                    <a:bodyPr/>
                    <a:lstStyle/>
                    <a:p>
                      <a:r>
                        <a:rPr lang="fr-CH" sz="1000" dirty="0">
                          <a:latin typeface="Arial" panose="020B0604020202020204" pitchFamily="34" charset="0"/>
                          <a:cs typeface="Arial" panose="020B0604020202020204" pitchFamily="34" charset="0"/>
                        </a:rPr>
                        <a:t>RGPD si :</a:t>
                      </a:r>
                    </a:p>
                    <a:p>
                      <a:pPr marL="342900" indent="-342900">
                        <a:buAutoNum type="arabicParenR"/>
                      </a:pPr>
                      <a:r>
                        <a:rPr lang="fr-CH" sz="1000" dirty="0">
                          <a:latin typeface="Arial" panose="020B0604020202020204" pitchFamily="34" charset="0"/>
                          <a:cs typeface="Arial" panose="020B0604020202020204" pitchFamily="34" charset="0"/>
                        </a:rPr>
                        <a:t>RT ou ST établi en UE</a:t>
                      </a:r>
                    </a:p>
                    <a:p>
                      <a:pPr marL="342900" indent="-342900">
                        <a:buAutoNum type="arabicParenR"/>
                      </a:pPr>
                      <a:r>
                        <a:rPr lang="fr-CH" sz="1000" dirty="0">
                          <a:latin typeface="Arial" panose="020B0604020202020204" pitchFamily="34" charset="0"/>
                          <a:cs typeface="Arial" panose="020B0604020202020204" pitchFamily="34" charset="0"/>
                        </a:rPr>
                        <a:t>RT pas établi en UE mais offre de biens ou de services à des personnes se trouvant sur le territoire de l’UE, ou suivi du comportement de ces personnes</a:t>
                      </a:r>
                    </a:p>
                  </a:txBody>
                  <a:tcPr/>
                </a:tc>
                <a:extLst>
                  <a:ext uri="{0D108BD9-81ED-4DB2-BD59-A6C34878D82A}">
                    <a16:rowId xmlns:a16="http://schemas.microsoft.com/office/drawing/2014/main" val="4150747402"/>
                  </a:ext>
                </a:extLst>
              </a:tr>
            </a:tbl>
          </a:graphicData>
        </a:graphic>
      </p:graphicFrame>
      <p:sp>
        <p:nvSpPr>
          <p:cNvPr id="4" name="Espace réservé du contenu 3">
            <a:extLst>
              <a:ext uri="{FF2B5EF4-FFF2-40B4-BE49-F238E27FC236}">
                <a16:creationId xmlns:a16="http://schemas.microsoft.com/office/drawing/2014/main" id="{328F2AE9-8944-4A25-A74F-4532E273E0E6}"/>
              </a:ext>
            </a:extLst>
          </p:cNvPr>
          <p:cNvSpPr>
            <a:spLocks noGrp="1"/>
          </p:cNvSpPr>
          <p:nvPr>
            <p:ph idx="10"/>
          </p:nvPr>
        </p:nvSpPr>
        <p:spPr/>
        <p:txBody>
          <a:bodyPr/>
          <a:lstStyle/>
          <a:p>
            <a:endParaRPr lang="fr-CH"/>
          </a:p>
        </p:txBody>
      </p:sp>
      <p:sp>
        <p:nvSpPr>
          <p:cNvPr id="6" name="ZoneTexte 5">
            <a:extLst>
              <a:ext uri="{FF2B5EF4-FFF2-40B4-BE49-F238E27FC236}">
                <a16:creationId xmlns:a16="http://schemas.microsoft.com/office/drawing/2014/main" id="{F9C10ACA-0D8B-4F87-866B-3D8418021E38}"/>
              </a:ext>
            </a:extLst>
          </p:cNvPr>
          <p:cNvSpPr txBox="1"/>
          <p:nvPr/>
        </p:nvSpPr>
        <p:spPr>
          <a:xfrm>
            <a:off x="1223963" y="4735056"/>
            <a:ext cx="1319592" cy="215444"/>
          </a:xfrm>
          <a:prstGeom prst="rect">
            <a:avLst/>
          </a:prstGeom>
          <a:noFill/>
        </p:spPr>
        <p:txBody>
          <a:bodyPr wrap="none" rtlCol="0">
            <a:spAutoFit/>
          </a:bodyPr>
          <a:lstStyle/>
          <a:p>
            <a:pPr algn="l"/>
            <a:r>
              <a:rPr lang="fr-CH" sz="800" i="1" dirty="0">
                <a:latin typeface="Arial" panose="020B0604020202020204" pitchFamily="34" charset="0"/>
                <a:ea typeface="Verdana" panose="020B0604030504040204" pitchFamily="34" charset="0"/>
                <a:cs typeface="Arial" panose="020B0604020202020204" pitchFamily="34" charset="0"/>
              </a:rPr>
              <a:t>SANTOS, ANOUK, 2020</a:t>
            </a:r>
          </a:p>
        </p:txBody>
      </p:sp>
    </p:spTree>
    <p:extLst>
      <p:ext uri="{BB962C8B-B14F-4D97-AF65-F5344CB8AC3E}">
        <p14:creationId xmlns:p14="http://schemas.microsoft.com/office/powerpoint/2010/main" val="336154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C115F-C750-4583-8B36-F4C42E1D7A23}"/>
              </a:ext>
            </a:extLst>
          </p:cNvPr>
          <p:cNvSpPr>
            <a:spLocks noGrp="1"/>
          </p:cNvSpPr>
          <p:nvPr>
            <p:ph type="title"/>
          </p:nvPr>
        </p:nvSpPr>
        <p:spPr/>
        <p:txBody>
          <a:bodyPr>
            <a:normAutofit fontScale="90000"/>
          </a:bodyPr>
          <a:lstStyle/>
          <a:p>
            <a:r>
              <a:rPr lang="fr-CH" dirty="0"/>
              <a:t>Exceptions pour la recherche : LPD et lois cantonales</a:t>
            </a:r>
          </a:p>
        </p:txBody>
      </p:sp>
      <p:sp>
        <p:nvSpPr>
          <p:cNvPr id="3" name="Espace réservé du contenu 2">
            <a:extLst>
              <a:ext uri="{FF2B5EF4-FFF2-40B4-BE49-F238E27FC236}">
                <a16:creationId xmlns:a16="http://schemas.microsoft.com/office/drawing/2014/main" id="{EFEFA432-21EB-43A8-9380-8C3484B571B6}"/>
              </a:ext>
            </a:extLst>
          </p:cNvPr>
          <p:cNvSpPr>
            <a:spLocks noGrp="1"/>
          </p:cNvSpPr>
          <p:nvPr>
            <p:ph idx="1"/>
          </p:nvPr>
        </p:nvSpPr>
        <p:spPr/>
        <p:txBody>
          <a:bodyPr>
            <a:normAutofit/>
          </a:bodyPr>
          <a:lstStyle/>
          <a:p>
            <a:r>
              <a:rPr lang="fr-CH" dirty="0"/>
              <a:t>LPD : art. 13 al. 2 let. e et art. 22 avec explications du PFPDT </a:t>
            </a:r>
            <a:r>
              <a:rPr lang="fr-CH" sz="800" i="1" dirty="0"/>
              <a:t>(PFPDT, [sans date])</a:t>
            </a:r>
          </a:p>
          <a:p>
            <a:pPr lvl="1"/>
            <a:r>
              <a:rPr lang="fr-CH" dirty="0"/>
              <a:t>le </a:t>
            </a:r>
            <a:r>
              <a:rPr lang="fr-CH" dirty="0">
                <a:solidFill>
                  <a:srgbClr val="FF0000"/>
                </a:solidFill>
              </a:rPr>
              <a:t>but</a:t>
            </a:r>
            <a:r>
              <a:rPr lang="fr-CH" dirty="0"/>
              <a:t> du traitement de données personnelles </a:t>
            </a:r>
            <a:r>
              <a:rPr lang="fr-CH" dirty="0">
                <a:solidFill>
                  <a:srgbClr val="FF0000"/>
                </a:solidFill>
              </a:rPr>
              <a:t>ne se rapporte pas à des personnes</a:t>
            </a:r>
            <a:r>
              <a:rPr lang="fr-CH" dirty="0"/>
              <a:t>, ce qui signifie que l'identité de la personne dont les données sont traitées ne joue aucun rôle pour le traitement et que </a:t>
            </a:r>
            <a:r>
              <a:rPr lang="fr-CH" dirty="0">
                <a:solidFill>
                  <a:srgbClr val="FF0000"/>
                </a:solidFill>
              </a:rPr>
              <a:t>des données anonymisées ou du moins </a:t>
            </a:r>
            <a:r>
              <a:rPr lang="fr-CH" dirty="0" err="1">
                <a:solidFill>
                  <a:srgbClr val="FF0000"/>
                </a:solidFill>
              </a:rPr>
              <a:t>pseudonymisées</a:t>
            </a:r>
            <a:r>
              <a:rPr lang="fr-CH" dirty="0">
                <a:solidFill>
                  <a:srgbClr val="FF0000"/>
                </a:solidFill>
              </a:rPr>
              <a:t> pourraient également être utilisées</a:t>
            </a:r>
            <a:r>
              <a:rPr lang="fr-CH" dirty="0"/>
              <a:t> pour atteindre le même objectif.</a:t>
            </a:r>
          </a:p>
          <a:p>
            <a:pPr lvl="1"/>
            <a:r>
              <a:rPr lang="fr-CH" dirty="0"/>
              <a:t>les résultats de la recherche sont publiés sous une forme ne permettant pas d'identifier les personnes concernées.</a:t>
            </a:r>
          </a:p>
          <a:p>
            <a:r>
              <a:rPr lang="fr-CH" dirty="0"/>
              <a:t>Lois cantonales : différentes dispositions selon le canton.</a:t>
            </a:r>
          </a:p>
        </p:txBody>
      </p:sp>
      <p:sp>
        <p:nvSpPr>
          <p:cNvPr id="4" name="Espace réservé du contenu 3">
            <a:extLst>
              <a:ext uri="{FF2B5EF4-FFF2-40B4-BE49-F238E27FC236}">
                <a16:creationId xmlns:a16="http://schemas.microsoft.com/office/drawing/2014/main" id="{EE261196-D3AC-4A7D-9936-063678F14564}"/>
              </a:ext>
            </a:extLst>
          </p:cNvPr>
          <p:cNvSpPr>
            <a:spLocks noGrp="1"/>
          </p:cNvSpPr>
          <p:nvPr>
            <p:ph idx="10"/>
          </p:nvPr>
        </p:nvSpPr>
        <p:spPr/>
        <p:txBody>
          <a:bodyPr/>
          <a:lstStyle/>
          <a:p>
            <a:endParaRPr lang="fr-CH"/>
          </a:p>
        </p:txBody>
      </p:sp>
    </p:spTree>
    <p:extLst>
      <p:ext uri="{BB962C8B-B14F-4D97-AF65-F5344CB8AC3E}">
        <p14:creationId xmlns:p14="http://schemas.microsoft.com/office/powerpoint/2010/main" val="136014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5FA9C63-E109-48E8-924F-17BDB2A64E50}"/>
              </a:ext>
            </a:extLst>
          </p:cNvPr>
          <p:cNvSpPr>
            <a:spLocks noGrp="1"/>
          </p:cNvSpPr>
          <p:nvPr>
            <p:ph type="title"/>
          </p:nvPr>
        </p:nvSpPr>
        <p:spPr/>
        <p:txBody>
          <a:bodyPr/>
          <a:lstStyle/>
          <a:p>
            <a:r>
              <a:rPr lang="fr-CH" dirty="0"/>
              <a:t>Licences Creative Commons</a:t>
            </a:r>
          </a:p>
        </p:txBody>
      </p:sp>
      <p:pic>
        <p:nvPicPr>
          <p:cNvPr id="10" name="Espace réservé du contenu 9">
            <a:extLst>
              <a:ext uri="{FF2B5EF4-FFF2-40B4-BE49-F238E27FC236}">
                <a16:creationId xmlns:a16="http://schemas.microsoft.com/office/drawing/2014/main" id="{2528C1CC-F340-43A0-A00C-A9FC18E34D89}"/>
              </a:ext>
            </a:extLst>
          </p:cNvPr>
          <p:cNvPicPr>
            <a:picLocks noGrp="1" noChangeAspect="1"/>
          </p:cNvPicPr>
          <p:nvPr>
            <p:ph sz="half" idx="1"/>
          </p:nvPr>
        </p:nvPicPr>
        <p:blipFill>
          <a:blip r:embed="rId2"/>
          <a:stretch>
            <a:fillRect/>
          </a:stretch>
        </p:blipFill>
        <p:spPr>
          <a:xfrm>
            <a:off x="1237112" y="1779588"/>
            <a:ext cx="3264589" cy="2852737"/>
          </a:xfrm>
        </p:spPr>
      </p:pic>
      <p:pic>
        <p:nvPicPr>
          <p:cNvPr id="12" name="Espace réservé du contenu 11">
            <a:extLst>
              <a:ext uri="{FF2B5EF4-FFF2-40B4-BE49-F238E27FC236}">
                <a16:creationId xmlns:a16="http://schemas.microsoft.com/office/drawing/2014/main" id="{18273ACE-C19D-4DA5-943E-B04D7BA066C5}"/>
              </a:ext>
            </a:extLst>
          </p:cNvPr>
          <p:cNvPicPr>
            <a:picLocks noGrp="1" noChangeAspect="1"/>
          </p:cNvPicPr>
          <p:nvPr>
            <p:ph sz="half" idx="2"/>
          </p:nvPr>
        </p:nvPicPr>
        <p:blipFill>
          <a:blip r:embed="rId3"/>
          <a:stretch>
            <a:fillRect/>
          </a:stretch>
        </p:blipFill>
        <p:spPr>
          <a:xfrm>
            <a:off x="4629150" y="1879159"/>
            <a:ext cx="3903663" cy="2653595"/>
          </a:xfrm>
        </p:spPr>
      </p:pic>
      <p:pic>
        <p:nvPicPr>
          <p:cNvPr id="14" name="Espace réservé du contenu 13" descr="Coche avec un remplissage uni">
            <a:extLst>
              <a:ext uri="{FF2B5EF4-FFF2-40B4-BE49-F238E27FC236}">
                <a16:creationId xmlns:a16="http://schemas.microsoft.com/office/drawing/2014/main" id="{F5A9E3F1-0CF4-4C8D-92B5-511AA8D50379}"/>
              </a:ext>
            </a:extLst>
          </p:cNvPr>
          <p:cNvPicPr>
            <a:picLocks noGrp="1" noChangeAspect="1"/>
          </p:cNvPicPr>
          <p:nvPr>
            <p:ph idx="10"/>
          </p:nvPr>
        </p:nvPicPr>
        <p:blipFill>
          <a:blip r:embed="rId4">
            <a:extLst>
              <a:ext uri="{96DAC541-7B7A-43D3-8B79-37D633B846F1}">
                <asvg:svgBlip xmlns:asvg="http://schemas.microsoft.com/office/drawing/2016/SVG/main" r:embed="rId5"/>
              </a:ext>
            </a:extLst>
          </a:blip>
          <a:stretch>
            <a:fillRect/>
          </a:stretch>
        </p:blipFill>
        <p:spPr>
          <a:xfrm>
            <a:off x="4734098" y="1586943"/>
            <a:ext cx="238125" cy="238125"/>
          </a:xfrm>
        </p:spPr>
      </p:pic>
      <p:sp>
        <p:nvSpPr>
          <p:cNvPr id="15" name="ZoneTexte 14">
            <a:extLst>
              <a:ext uri="{FF2B5EF4-FFF2-40B4-BE49-F238E27FC236}">
                <a16:creationId xmlns:a16="http://schemas.microsoft.com/office/drawing/2014/main" id="{DC72CD37-2C4A-448B-A4E3-6A5736D0BA45}"/>
              </a:ext>
            </a:extLst>
          </p:cNvPr>
          <p:cNvSpPr txBox="1"/>
          <p:nvPr/>
        </p:nvSpPr>
        <p:spPr>
          <a:xfrm>
            <a:off x="4972223" y="1578847"/>
            <a:ext cx="3560590" cy="246221"/>
          </a:xfrm>
          <a:prstGeom prst="rect">
            <a:avLst/>
          </a:prstGeom>
          <a:noFill/>
        </p:spPr>
        <p:txBody>
          <a:bodyPr wrap="none" rtlCol="0">
            <a:spAutoFit/>
          </a:bodyPr>
          <a:lstStyle/>
          <a:p>
            <a:pPr algn="l"/>
            <a:r>
              <a:rPr lang="fr-CH" sz="1000" i="0" dirty="0">
                <a:solidFill>
                  <a:srgbClr val="00B050"/>
                </a:solidFill>
                <a:latin typeface="Arial" panose="020B0604020202020204" pitchFamily="34" charset="0"/>
                <a:ea typeface="Verdana" panose="020B0604030504040204" pitchFamily="34" charset="0"/>
                <a:cs typeface="Arial" panose="020B0604020202020204" pitchFamily="34" charset="0"/>
              </a:rPr>
              <a:t>Licences ouvertes adaptées pour les données de recherche</a:t>
            </a:r>
          </a:p>
        </p:txBody>
      </p:sp>
      <p:pic>
        <p:nvPicPr>
          <p:cNvPr id="16" name="Espace réservé du contenu 13" descr="Coche avec un remplissage uni">
            <a:extLst>
              <a:ext uri="{FF2B5EF4-FFF2-40B4-BE49-F238E27FC236}">
                <a16:creationId xmlns:a16="http://schemas.microsoft.com/office/drawing/2014/main" id="{25D6244E-6719-490D-B67A-2ECCF56795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2856" y="2685485"/>
            <a:ext cx="238125" cy="238125"/>
          </a:xfrm>
          <a:prstGeom prst="rect">
            <a:avLst/>
          </a:prstGeom>
        </p:spPr>
      </p:pic>
      <p:pic>
        <p:nvPicPr>
          <p:cNvPr id="17" name="Espace réservé du contenu 13" descr="Coche avec un remplissage uni">
            <a:extLst>
              <a:ext uri="{FF2B5EF4-FFF2-40B4-BE49-F238E27FC236}">
                <a16:creationId xmlns:a16="http://schemas.microsoft.com/office/drawing/2014/main" id="{154DE78E-CC26-4A6F-A252-590D40059C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2665" y="2262063"/>
            <a:ext cx="238125" cy="238125"/>
          </a:xfrm>
          <a:prstGeom prst="rect">
            <a:avLst/>
          </a:prstGeom>
        </p:spPr>
      </p:pic>
      <p:sp>
        <p:nvSpPr>
          <p:cNvPr id="18" name="ZoneTexte 17">
            <a:extLst>
              <a:ext uri="{FF2B5EF4-FFF2-40B4-BE49-F238E27FC236}">
                <a16:creationId xmlns:a16="http://schemas.microsoft.com/office/drawing/2014/main" id="{C132423A-EA50-4D56-BCD9-CDEA1891F3A8}"/>
              </a:ext>
            </a:extLst>
          </p:cNvPr>
          <p:cNvSpPr txBox="1"/>
          <p:nvPr/>
        </p:nvSpPr>
        <p:spPr>
          <a:xfrm>
            <a:off x="1223963" y="4735056"/>
            <a:ext cx="1319592" cy="215444"/>
          </a:xfrm>
          <a:prstGeom prst="rect">
            <a:avLst/>
          </a:prstGeom>
          <a:noFill/>
        </p:spPr>
        <p:txBody>
          <a:bodyPr wrap="none" rtlCol="0">
            <a:spAutoFit/>
          </a:bodyPr>
          <a:lstStyle/>
          <a:p>
            <a:pPr algn="l"/>
            <a:r>
              <a:rPr lang="fr-CH" sz="800" i="1" dirty="0">
                <a:latin typeface="Arial" panose="020B0604020202020204" pitchFamily="34" charset="0"/>
                <a:ea typeface="Verdana" panose="020B0604030504040204" pitchFamily="34" charset="0"/>
                <a:cs typeface="Arial" panose="020B0604020202020204" pitchFamily="34" charset="0"/>
              </a:rPr>
              <a:t>SANTOS, ANOUK, 2020</a:t>
            </a:r>
          </a:p>
        </p:txBody>
      </p:sp>
    </p:spTree>
    <p:extLst>
      <p:ext uri="{BB962C8B-B14F-4D97-AF65-F5344CB8AC3E}">
        <p14:creationId xmlns:p14="http://schemas.microsoft.com/office/powerpoint/2010/main" val="1055168188"/>
      </p:ext>
    </p:extLst>
  </p:cSld>
  <p:clrMapOvr>
    <a:masterClrMapping/>
  </p:clrMapOvr>
</p:sld>
</file>

<file path=ppt/theme/theme1.xml><?xml version="1.0" encoding="utf-8"?>
<a:theme xmlns:a="http://schemas.openxmlformats.org/drawingml/2006/main" name="Thème Office">
  <a:themeElements>
    <a:clrScheme name="hesso_2021_2210">
      <a:dk1>
        <a:srgbClr val="000000"/>
      </a:dk1>
      <a:lt1>
        <a:srgbClr val="FFFFFF"/>
      </a:lt1>
      <a:dk2>
        <a:srgbClr val="44546A"/>
      </a:dk2>
      <a:lt2>
        <a:srgbClr val="E7E6E6"/>
      </a:lt2>
      <a:accent1>
        <a:srgbClr val="787878"/>
      </a:accent1>
      <a:accent2>
        <a:srgbClr val="0076B3"/>
      </a:accent2>
      <a:accent3>
        <a:srgbClr val="91C9F1"/>
      </a:accent3>
      <a:accent4>
        <a:srgbClr val="4577BA"/>
      </a:accent4>
      <a:accent5>
        <a:srgbClr val="000000"/>
      </a:accent5>
      <a:accent6>
        <a:srgbClr val="000000"/>
      </a:accent6>
      <a:hlink>
        <a:srgbClr val="4577BA"/>
      </a:hlink>
      <a:folHlink>
        <a:srgbClr val="787878"/>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defRPr sz="600" b="0" i="0" spc="600" dirty="0" smtClean="0">
            <a:solidFill>
              <a:srgbClr val="B5AEA7"/>
            </a:solidFill>
            <a:latin typeface="Helvetica Light" panose="020B0403020202020204" pitchFamily="34" charset="0"/>
          </a:defRPr>
        </a:defPPr>
      </a:lstStyle>
    </a:spDef>
    <a:txDef>
      <a:spPr>
        <a:noFill/>
      </a:spPr>
      <a:bodyPr wrap="square" rtlCol="0">
        <a:spAutoFit/>
      </a:bodyPr>
      <a:lstStyle>
        <a:defPPr algn="l">
          <a:defRPr sz="2000" b="1" i="0"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MODE_PowerPoint-HVW-DPO_20220323.potx" id="{4E96ADC3-3A83-4660-85A9-327510D0A458}" vid="{FF06BB48-9045-449F-A5F7-2E46D01AC14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MODE_PowerPoint-HVW-DPO_20220323</Template>
  <TotalTime>0</TotalTime>
  <Words>2482</Words>
  <Application>Microsoft Office PowerPoint</Application>
  <PresentationFormat>Affichage à l'écran (16:9)</PresentationFormat>
  <Paragraphs>204</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Helvetica Light</vt:lpstr>
      <vt:lpstr>Times New Roman</vt:lpstr>
      <vt:lpstr>Verdana</vt:lpstr>
      <vt:lpstr>Thème Office</vt:lpstr>
      <vt:lpstr>Aspects juridiques de l’Open Data</vt:lpstr>
      <vt:lpstr>Intervenant</vt:lpstr>
      <vt:lpstr>Cadre juridique  Généralités en protection des données  Anonymisation, pseudonymisation et droit d’accès  Consentement  Données publiques  Bibliographie</vt:lpstr>
      <vt:lpstr>Cadre juridique</vt:lpstr>
      <vt:lpstr>Lois de protection des données personnelles</vt:lpstr>
      <vt:lpstr>Autres lois</vt:lpstr>
      <vt:lpstr>Quelle loi de protection des données s’applique à la recherche ?</vt:lpstr>
      <vt:lpstr>Exceptions pour la recherche : LPD et lois cantonales</vt:lpstr>
      <vt:lpstr>Licences Creative Commons</vt:lpstr>
      <vt:lpstr>Généralités en protection des données</vt:lpstr>
      <vt:lpstr>Protection des données</vt:lpstr>
      <vt:lpstr>8 grands principes</vt:lpstr>
      <vt:lpstr>Données personnelles</vt:lpstr>
      <vt:lpstr>Données personnelles sensibles</vt:lpstr>
      <vt:lpstr>Données vs Données personnelles/sensibles</vt:lpstr>
      <vt:lpstr>Traitement</vt:lpstr>
      <vt:lpstr>Anoymisation, pseudonymisation et droits d’accès</vt:lpstr>
      <vt:lpstr>Anonymisation</vt:lpstr>
      <vt:lpstr>Pseudonymisation</vt:lpstr>
      <vt:lpstr>Droits d’accès</vt:lpstr>
      <vt:lpstr>Consentement</vt:lpstr>
      <vt:lpstr>Consentement</vt:lpstr>
      <vt:lpstr>Données publiques</vt:lpstr>
      <vt:lpstr>Réutilisation des données</vt:lpstr>
      <vt:lpstr>Présentation PowerPoint</vt:lpstr>
      <vt:lpstr>Bibliographie</vt:lpstr>
      <vt:lpstr>Bibliographie</vt:lpstr>
      <vt:lpstr>Bibliographie</vt:lpstr>
      <vt:lpstr>Bibliographie</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Lorenzetti Franco</dc:creator>
  <cp:lastModifiedBy>Lucas Isabelle</cp:lastModifiedBy>
  <cp:revision>51</cp:revision>
  <dcterms:created xsi:type="dcterms:W3CDTF">2022-04-12T06:09:25Z</dcterms:created>
  <dcterms:modified xsi:type="dcterms:W3CDTF">2022-04-27T14:19:17Z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-990571689</vt:i4>
  </property>
  <property fmtid="{D5CDD505-2E9C-101B-9397-08002B2CF9AE}" pid="3" name="_NewReviewCycle">
    <vt:lpwstr/>
  </property>
  <property fmtid="{D5CDD505-2E9C-101B-9397-08002B2CF9AE}" pid="4" name="_EmailSubject">
    <vt:lpwstr>[Journées OS HES-SO] pptx</vt:lpwstr>
  </property>
  <property fmtid="{D5CDD505-2E9C-101B-9397-08002B2CF9AE}" pid="5" name="_AuthorEmail">
    <vt:lpwstr>franco.lorenzetti@hevs.ch</vt:lpwstr>
  </property>
  <property fmtid="{D5CDD505-2E9C-101B-9397-08002B2CF9AE}" pid="6" name="_AuthorEmailDisplayName">
    <vt:lpwstr>Lorenzetti Franco</vt:lpwstr>
  </property>
  <property fmtid="{D5CDD505-2E9C-101B-9397-08002B2CF9AE}" pid="7" name="_PreviousAdHocReviewCycleID">
    <vt:i4>-1557802509</vt:i4>
  </property>
</Properties>
</file>