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7" r:id="rId2"/>
    <p:sldId id="272" r:id="rId3"/>
    <p:sldId id="269" r:id="rId4"/>
    <p:sldId id="258" r:id="rId5"/>
    <p:sldId id="274" r:id="rId6"/>
    <p:sldId id="294" r:id="rId7"/>
    <p:sldId id="287" r:id="rId8"/>
    <p:sldId id="289" r:id="rId9"/>
    <p:sldId id="290" r:id="rId10"/>
    <p:sldId id="291" r:id="rId11"/>
    <p:sldId id="292" r:id="rId12"/>
    <p:sldId id="293" r:id="rId13"/>
    <p:sldId id="270" r:id="rId14"/>
    <p:sldId id="277" r:id="rId15"/>
    <p:sldId id="280" r:id="rId16"/>
    <p:sldId id="281" r:id="rId17"/>
    <p:sldId id="278" r:id="rId18"/>
    <p:sldId id="286" r:id="rId19"/>
    <p:sldId id="259" r:id="rId20"/>
    <p:sldId id="260" r:id="rId21"/>
    <p:sldId id="279" r:id="rId22"/>
    <p:sldId id="283" r:id="rId23"/>
    <p:sldId id="268" r:id="rId24"/>
  </p:sldIdLst>
  <p:sldSz cx="12192000" cy="6858000"/>
  <p:notesSz cx="6797675" cy="9926638"/>
  <p:custDataLst>
    <p:tags r:id="rId26"/>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im Valérie (HES)" initials="KV(" lastIdx="14" clrIdx="0">
    <p:extLst>
      <p:ext uri="{19B8F6BF-5375-455C-9EA6-DF929625EA0E}">
        <p15:presenceInfo xmlns:p15="http://schemas.microsoft.com/office/powerpoint/2012/main" userId="S-1-5-21-2283794890-4084630835-3100488372-10236" providerId="AD"/>
      </p:ext>
    </p:extLst>
  </p:cmAuthor>
  <p:cmAuthor id="2" name="Grolimund Raphaël (HES)" initials="GR(" lastIdx="5" clrIdx="1">
    <p:extLst>
      <p:ext uri="{19B8F6BF-5375-455C-9EA6-DF929625EA0E}">
        <p15:presenceInfo xmlns:p15="http://schemas.microsoft.com/office/powerpoint/2012/main" userId="S-1-5-21-2283794890-4084630835-3100488372-2997" providerId="AD"/>
      </p:ext>
    </p:extLst>
  </p:cmAuthor>
  <p:cmAuthor id="3" name="REC-ArODES" initials="R" lastIdx="2" clrIdx="2">
    <p:extLst>
      <p:ext uri="{19B8F6BF-5375-455C-9EA6-DF929625EA0E}">
        <p15:presenceInfo xmlns:p15="http://schemas.microsoft.com/office/powerpoint/2012/main" userId="REC-ArODES" providerId="None"/>
      </p:ext>
    </p:extLst>
  </p:cmAuthor>
  <p:cmAuthor id="4" name="Dos Santos Gwënola (HES)" initials="DSG(" lastIdx="2" clrIdx="3">
    <p:extLst>
      <p:ext uri="{19B8F6BF-5375-455C-9EA6-DF929625EA0E}">
        <p15:presenceInfo xmlns:p15="http://schemas.microsoft.com/office/powerpoint/2012/main" userId="S-1-5-21-2283794890-4084630835-3100488372-535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12E2B"/>
    <a:srgbClr val="599EA3"/>
    <a:srgbClr val="598689"/>
    <a:srgbClr val="59ACB1"/>
    <a:srgbClr val="704217"/>
    <a:srgbClr val="522D0A"/>
    <a:srgbClr val="6F7B89"/>
    <a:srgbClr val="7A8694"/>
    <a:srgbClr val="2141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81" autoAdjust="0"/>
    <p:restoredTop sz="82674" autoAdjust="0"/>
  </p:normalViewPr>
  <p:slideViewPr>
    <p:cSldViewPr snapToGrid="0">
      <p:cViewPr varScale="1">
        <p:scale>
          <a:sx n="58" d="100"/>
          <a:sy n="58" d="100"/>
        </p:scale>
        <p:origin x="246" y="72"/>
      </p:cViewPr>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81" d="100"/>
          <a:sy n="81" d="100"/>
        </p:scale>
        <p:origin x="399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commentAuthors" Target="commentAuthors.xml"/><Relationship Id="rId30"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2B9C847-9F1B-4010-AF68-7C2AF89C66B3}" type="doc">
      <dgm:prSet loTypeId="urn:microsoft.com/office/officeart/2005/8/layout/hProcess9" loCatId="process" qsTypeId="urn:microsoft.com/office/officeart/2005/8/quickstyle/simple1" qsCatId="simple" csTypeId="urn:microsoft.com/office/officeart/2005/8/colors/colorful4" csCatId="colorful" phldr="1"/>
      <dgm:spPr/>
      <dgm:t>
        <a:bodyPr/>
        <a:lstStyle/>
        <a:p>
          <a:endParaRPr lang="fr-FR"/>
        </a:p>
      </dgm:t>
    </dgm:pt>
    <dgm:pt modelId="{6A3BDEA5-57A5-42CE-8B43-081C53BAC610}">
      <dgm:prSet phldrT="[Texte]"/>
      <dgm:spPr/>
      <dgm:t>
        <a:bodyPr/>
        <a:lstStyle/>
        <a:p>
          <a:r>
            <a:rPr lang="fr-FR" dirty="0"/>
            <a:t>Le/la </a:t>
          </a:r>
          <a:r>
            <a:rPr lang="fr-FR" dirty="0" err="1"/>
            <a:t>chercheur·euse</a:t>
          </a:r>
          <a:r>
            <a:rPr lang="fr-FR" dirty="0"/>
            <a:t> annonce ses publications à son/sa </a:t>
          </a:r>
          <a:r>
            <a:rPr lang="fr-FR" dirty="0" err="1"/>
            <a:t>référent·e</a:t>
          </a:r>
          <a:endParaRPr lang="fr-FR" dirty="0"/>
        </a:p>
      </dgm:t>
    </dgm:pt>
    <dgm:pt modelId="{41C2BD0D-22F4-4AD9-B5A2-C78E23198DBF}" type="parTrans" cxnId="{8DE5CB49-7223-4D33-AC79-18F1323108CD}">
      <dgm:prSet/>
      <dgm:spPr/>
      <dgm:t>
        <a:bodyPr/>
        <a:lstStyle/>
        <a:p>
          <a:endParaRPr lang="fr-FR"/>
        </a:p>
      </dgm:t>
    </dgm:pt>
    <dgm:pt modelId="{C2DCA0E3-98E6-48BD-877C-AE6C040800F8}" type="sibTrans" cxnId="{8DE5CB49-7223-4D33-AC79-18F1323108CD}">
      <dgm:prSet/>
      <dgm:spPr/>
      <dgm:t>
        <a:bodyPr/>
        <a:lstStyle/>
        <a:p>
          <a:endParaRPr lang="fr-FR"/>
        </a:p>
      </dgm:t>
    </dgm:pt>
    <dgm:pt modelId="{C27B09D9-E8DD-4061-9868-DBE9F3DE2E23}">
      <dgm:prSet phldrT="[Texte]"/>
      <dgm:spPr/>
      <dgm:t>
        <a:bodyPr/>
        <a:lstStyle/>
        <a:p>
          <a:r>
            <a:rPr lang="fr-FR" dirty="0"/>
            <a:t>Le/la </a:t>
          </a:r>
          <a:r>
            <a:rPr lang="fr-FR" dirty="0" err="1"/>
            <a:t>référent·e</a:t>
          </a:r>
          <a:r>
            <a:rPr lang="fr-FR" dirty="0"/>
            <a:t> transmet les publications à la bibliothèque en charge de l’archivage </a:t>
          </a:r>
        </a:p>
      </dgm:t>
    </dgm:pt>
    <dgm:pt modelId="{D8BE2A0E-CC62-4CDF-B1EA-A29AAD2A29DF}" type="parTrans" cxnId="{CDF47503-C7DD-46BD-B831-7B58AC261198}">
      <dgm:prSet/>
      <dgm:spPr/>
      <dgm:t>
        <a:bodyPr/>
        <a:lstStyle/>
        <a:p>
          <a:endParaRPr lang="fr-FR"/>
        </a:p>
      </dgm:t>
    </dgm:pt>
    <dgm:pt modelId="{D16D532F-7C4F-42DE-99F6-E9F31395AFFF}" type="sibTrans" cxnId="{CDF47503-C7DD-46BD-B831-7B58AC261198}">
      <dgm:prSet/>
      <dgm:spPr/>
      <dgm:t>
        <a:bodyPr/>
        <a:lstStyle/>
        <a:p>
          <a:endParaRPr lang="fr-FR"/>
        </a:p>
      </dgm:t>
    </dgm:pt>
    <dgm:pt modelId="{0CA53C27-489A-438B-A9A4-FDFE04BD818E}">
      <dgm:prSet phldrT="[Texte]"/>
      <dgm:spPr/>
      <dgm:t>
        <a:bodyPr/>
        <a:lstStyle/>
        <a:p>
          <a:r>
            <a:rPr lang="fr-FR" dirty="0"/>
            <a:t>Le/la </a:t>
          </a:r>
          <a:r>
            <a:rPr lang="fr-FR" dirty="0" err="1"/>
            <a:t>validateur·trice</a:t>
          </a:r>
          <a:r>
            <a:rPr lang="fr-FR" dirty="0"/>
            <a:t> vérifie les données entrées sur ArODES par le/la bibliothécaire avant la diffusion publique</a:t>
          </a:r>
        </a:p>
      </dgm:t>
    </dgm:pt>
    <dgm:pt modelId="{CC7D44FC-388A-4A4D-8989-C0D5FD4DB27F}" type="parTrans" cxnId="{E45E1B3B-8DDC-442D-B192-D71D328568EA}">
      <dgm:prSet/>
      <dgm:spPr/>
      <dgm:t>
        <a:bodyPr/>
        <a:lstStyle/>
        <a:p>
          <a:endParaRPr lang="fr-FR"/>
        </a:p>
      </dgm:t>
    </dgm:pt>
    <dgm:pt modelId="{40D61E24-EB5E-4B54-8238-CDC5A769D9CF}" type="sibTrans" cxnId="{E45E1B3B-8DDC-442D-B192-D71D328568EA}">
      <dgm:prSet/>
      <dgm:spPr/>
      <dgm:t>
        <a:bodyPr/>
        <a:lstStyle/>
        <a:p>
          <a:endParaRPr lang="fr-FR"/>
        </a:p>
      </dgm:t>
    </dgm:pt>
    <dgm:pt modelId="{FF216022-11E4-4E2E-B7F8-F9C4CBFD8A5E}">
      <dgm:prSet/>
      <dgm:spPr/>
      <dgm:t>
        <a:bodyPr/>
        <a:lstStyle/>
        <a:p>
          <a:r>
            <a:rPr lang="fr-FR" dirty="0"/>
            <a:t>La bibliothèque vérifie les droits de diffusion et archive les publications sur ArODES</a:t>
          </a:r>
        </a:p>
      </dgm:t>
    </dgm:pt>
    <dgm:pt modelId="{92EC8048-3F20-40A7-BEC8-A68D35168A2F}" type="parTrans" cxnId="{5573AE1C-D921-4418-95D2-E83E9D926C66}">
      <dgm:prSet/>
      <dgm:spPr/>
      <dgm:t>
        <a:bodyPr/>
        <a:lstStyle/>
        <a:p>
          <a:endParaRPr lang="fr-FR"/>
        </a:p>
      </dgm:t>
    </dgm:pt>
    <dgm:pt modelId="{44BA2CE0-8BA6-43A6-B3A0-D7DB6C682562}" type="sibTrans" cxnId="{5573AE1C-D921-4418-95D2-E83E9D926C66}">
      <dgm:prSet/>
      <dgm:spPr/>
      <dgm:t>
        <a:bodyPr/>
        <a:lstStyle/>
        <a:p>
          <a:endParaRPr lang="fr-FR"/>
        </a:p>
      </dgm:t>
    </dgm:pt>
    <dgm:pt modelId="{406DB3FF-BB2D-4A2E-8C51-6EDD40E8845C}" type="pres">
      <dgm:prSet presAssocID="{92B9C847-9F1B-4010-AF68-7C2AF89C66B3}" presName="CompostProcess" presStyleCnt="0">
        <dgm:presLayoutVars>
          <dgm:dir/>
          <dgm:resizeHandles val="exact"/>
        </dgm:presLayoutVars>
      </dgm:prSet>
      <dgm:spPr/>
    </dgm:pt>
    <dgm:pt modelId="{B8F5B7C6-484C-4448-A92E-25A9C9E597A0}" type="pres">
      <dgm:prSet presAssocID="{92B9C847-9F1B-4010-AF68-7C2AF89C66B3}" presName="arrow" presStyleLbl="bgShp" presStyleIdx="0" presStyleCnt="1"/>
      <dgm:spPr/>
    </dgm:pt>
    <dgm:pt modelId="{6A483E49-8994-4EC8-9D81-5170B75BD6EE}" type="pres">
      <dgm:prSet presAssocID="{92B9C847-9F1B-4010-AF68-7C2AF89C66B3}" presName="linearProcess" presStyleCnt="0"/>
      <dgm:spPr/>
    </dgm:pt>
    <dgm:pt modelId="{3F3634D7-AE03-4FDB-8E75-37CE98DE5267}" type="pres">
      <dgm:prSet presAssocID="{6A3BDEA5-57A5-42CE-8B43-081C53BAC610}" presName="textNode" presStyleLbl="node1" presStyleIdx="0" presStyleCnt="4">
        <dgm:presLayoutVars>
          <dgm:bulletEnabled val="1"/>
        </dgm:presLayoutVars>
      </dgm:prSet>
      <dgm:spPr/>
    </dgm:pt>
    <dgm:pt modelId="{CEDEE75F-6087-4109-B9BE-5157305F6CF3}" type="pres">
      <dgm:prSet presAssocID="{C2DCA0E3-98E6-48BD-877C-AE6C040800F8}" presName="sibTrans" presStyleCnt="0"/>
      <dgm:spPr/>
    </dgm:pt>
    <dgm:pt modelId="{1D229991-B9E4-4E41-A4AB-434D23F7D2EA}" type="pres">
      <dgm:prSet presAssocID="{C27B09D9-E8DD-4061-9868-DBE9F3DE2E23}" presName="textNode" presStyleLbl="node1" presStyleIdx="1" presStyleCnt="4">
        <dgm:presLayoutVars>
          <dgm:bulletEnabled val="1"/>
        </dgm:presLayoutVars>
      </dgm:prSet>
      <dgm:spPr/>
    </dgm:pt>
    <dgm:pt modelId="{C3030186-0F7B-4453-97B0-49059B8B4991}" type="pres">
      <dgm:prSet presAssocID="{D16D532F-7C4F-42DE-99F6-E9F31395AFFF}" presName="sibTrans" presStyleCnt="0"/>
      <dgm:spPr/>
    </dgm:pt>
    <dgm:pt modelId="{68851264-5D87-4681-B6DD-ED56FBE584D7}" type="pres">
      <dgm:prSet presAssocID="{FF216022-11E4-4E2E-B7F8-F9C4CBFD8A5E}" presName="textNode" presStyleLbl="node1" presStyleIdx="2" presStyleCnt="4">
        <dgm:presLayoutVars>
          <dgm:bulletEnabled val="1"/>
        </dgm:presLayoutVars>
      </dgm:prSet>
      <dgm:spPr/>
    </dgm:pt>
    <dgm:pt modelId="{07D47A25-FA92-4865-83AE-923C868DF19D}" type="pres">
      <dgm:prSet presAssocID="{44BA2CE0-8BA6-43A6-B3A0-D7DB6C682562}" presName="sibTrans" presStyleCnt="0"/>
      <dgm:spPr/>
    </dgm:pt>
    <dgm:pt modelId="{2C840E23-7FA2-4577-8B48-F749FC91E441}" type="pres">
      <dgm:prSet presAssocID="{0CA53C27-489A-438B-A9A4-FDFE04BD818E}" presName="textNode" presStyleLbl="node1" presStyleIdx="3" presStyleCnt="4">
        <dgm:presLayoutVars>
          <dgm:bulletEnabled val="1"/>
        </dgm:presLayoutVars>
      </dgm:prSet>
      <dgm:spPr/>
    </dgm:pt>
  </dgm:ptLst>
  <dgm:cxnLst>
    <dgm:cxn modelId="{CDF47503-C7DD-46BD-B831-7B58AC261198}" srcId="{92B9C847-9F1B-4010-AF68-7C2AF89C66B3}" destId="{C27B09D9-E8DD-4061-9868-DBE9F3DE2E23}" srcOrd="1" destOrd="0" parTransId="{D8BE2A0E-CC62-4CDF-B1EA-A29AAD2A29DF}" sibTransId="{D16D532F-7C4F-42DE-99F6-E9F31395AFFF}"/>
    <dgm:cxn modelId="{20268B14-6055-4B02-95C7-6D2CAA8CF640}" type="presOf" srcId="{6A3BDEA5-57A5-42CE-8B43-081C53BAC610}" destId="{3F3634D7-AE03-4FDB-8E75-37CE98DE5267}" srcOrd="0" destOrd="0" presId="urn:microsoft.com/office/officeart/2005/8/layout/hProcess9"/>
    <dgm:cxn modelId="{5573AE1C-D921-4418-95D2-E83E9D926C66}" srcId="{92B9C847-9F1B-4010-AF68-7C2AF89C66B3}" destId="{FF216022-11E4-4E2E-B7F8-F9C4CBFD8A5E}" srcOrd="2" destOrd="0" parTransId="{92EC8048-3F20-40A7-BEC8-A68D35168A2F}" sibTransId="{44BA2CE0-8BA6-43A6-B3A0-D7DB6C682562}"/>
    <dgm:cxn modelId="{E45E1B3B-8DDC-442D-B192-D71D328568EA}" srcId="{92B9C847-9F1B-4010-AF68-7C2AF89C66B3}" destId="{0CA53C27-489A-438B-A9A4-FDFE04BD818E}" srcOrd="3" destOrd="0" parTransId="{CC7D44FC-388A-4A4D-8989-C0D5FD4DB27F}" sibTransId="{40D61E24-EB5E-4B54-8238-CDC5A769D9CF}"/>
    <dgm:cxn modelId="{0214673D-2D90-4332-A229-FDD1CA814357}" type="presOf" srcId="{0CA53C27-489A-438B-A9A4-FDFE04BD818E}" destId="{2C840E23-7FA2-4577-8B48-F749FC91E441}" srcOrd="0" destOrd="0" presId="urn:microsoft.com/office/officeart/2005/8/layout/hProcess9"/>
    <dgm:cxn modelId="{8DE5CB49-7223-4D33-AC79-18F1323108CD}" srcId="{92B9C847-9F1B-4010-AF68-7C2AF89C66B3}" destId="{6A3BDEA5-57A5-42CE-8B43-081C53BAC610}" srcOrd="0" destOrd="0" parTransId="{41C2BD0D-22F4-4AD9-B5A2-C78E23198DBF}" sibTransId="{C2DCA0E3-98E6-48BD-877C-AE6C040800F8}"/>
    <dgm:cxn modelId="{C28C5573-8EE2-4F57-84FC-08D66B7F9AE3}" type="presOf" srcId="{92B9C847-9F1B-4010-AF68-7C2AF89C66B3}" destId="{406DB3FF-BB2D-4A2E-8C51-6EDD40E8845C}" srcOrd="0" destOrd="0" presId="urn:microsoft.com/office/officeart/2005/8/layout/hProcess9"/>
    <dgm:cxn modelId="{0686AC79-7F3F-41B2-8902-C432A186E4B3}" type="presOf" srcId="{C27B09D9-E8DD-4061-9868-DBE9F3DE2E23}" destId="{1D229991-B9E4-4E41-A4AB-434D23F7D2EA}" srcOrd="0" destOrd="0" presId="urn:microsoft.com/office/officeart/2005/8/layout/hProcess9"/>
    <dgm:cxn modelId="{2C336AD9-26B3-467D-AE9D-6F36CF283648}" type="presOf" srcId="{FF216022-11E4-4E2E-B7F8-F9C4CBFD8A5E}" destId="{68851264-5D87-4681-B6DD-ED56FBE584D7}" srcOrd="0" destOrd="0" presId="urn:microsoft.com/office/officeart/2005/8/layout/hProcess9"/>
    <dgm:cxn modelId="{EFC02AE1-C5BE-4F48-8789-772FD3B8C3AD}" type="presParOf" srcId="{406DB3FF-BB2D-4A2E-8C51-6EDD40E8845C}" destId="{B8F5B7C6-484C-4448-A92E-25A9C9E597A0}" srcOrd="0" destOrd="0" presId="urn:microsoft.com/office/officeart/2005/8/layout/hProcess9"/>
    <dgm:cxn modelId="{E9C7E712-4DF6-47FB-9ECA-6DCCABB01764}" type="presParOf" srcId="{406DB3FF-BB2D-4A2E-8C51-6EDD40E8845C}" destId="{6A483E49-8994-4EC8-9D81-5170B75BD6EE}" srcOrd="1" destOrd="0" presId="urn:microsoft.com/office/officeart/2005/8/layout/hProcess9"/>
    <dgm:cxn modelId="{39DFD81B-39AF-45A5-8B4E-153DD04A09A5}" type="presParOf" srcId="{6A483E49-8994-4EC8-9D81-5170B75BD6EE}" destId="{3F3634D7-AE03-4FDB-8E75-37CE98DE5267}" srcOrd="0" destOrd="0" presId="urn:microsoft.com/office/officeart/2005/8/layout/hProcess9"/>
    <dgm:cxn modelId="{6939092D-9F3D-42BC-9713-CA821F8BC5A6}" type="presParOf" srcId="{6A483E49-8994-4EC8-9D81-5170B75BD6EE}" destId="{CEDEE75F-6087-4109-B9BE-5157305F6CF3}" srcOrd="1" destOrd="0" presId="urn:microsoft.com/office/officeart/2005/8/layout/hProcess9"/>
    <dgm:cxn modelId="{B2CB792C-7DA9-4767-B2BA-E0CB03F54105}" type="presParOf" srcId="{6A483E49-8994-4EC8-9D81-5170B75BD6EE}" destId="{1D229991-B9E4-4E41-A4AB-434D23F7D2EA}" srcOrd="2" destOrd="0" presId="urn:microsoft.com/office/officeart/2005/8/layout/hProcess9"/>
    <dgm:cxn modelId="{4D17F1DC-9E2F-450E-B866-378DD38C94CE}" type="presParOf" srcId="{6A483E49-8994-4EC8-9D81-5170B75BD6EE}" destId="{C3030186-0F7B-4453-97B0-49059B8B4991}" srcOrd="3" destOrd="0" presId="urn:microsoft.com/office/officeart/2005/8/layout/hProcess9"/>
    <dgm:cxn modelId="{E9B36822-C151-43A9-B3BE-8F84531F849C}" type="presParOf" srcId="{6A483E49-8994-4EC8-9D81-5170B75BD6EE}" destId="{68851264-5D87-4681-B6DD-ED56FBE584D7}" srcOrd="4" destOrd="0" presId="urn:microsoft.com/office/officeart/2005/8/layout/hProcess9"/>
    <dgm:cxn modelId="{5A2068A5-D79A-4402-91CA-AAA92D45058F}" type="presParOf" srcId="{6A483E49-8994-4EC8-9D81-5170B75BD6EE}" destId="{07D47A25-FA92-4865-83AE-923C868DF19D}" srcOrd="5" destOrd="0" presId="urn:microsoft.com/office/officeart/2005/8/layout/hProcess9"/>
    <dgm:cxn modelId="{E888794D-2E84-401A-94A8-D3196CE6C327}" type="presParOf" srcId="{6A483E49-8994-4EC8-9D81-5170B75BD6EE}" destId="{2C840E23-7FA2-4577-8B48-F749FC91E441}" srcOrd="6"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8F5B7C6-484C-4448-A92E-25A9C9E597A0}">
      <dsp:nvSpPr>
        <dsp:cNvPr id="0" name=""/>
        <dsp:cNvSpPr/>
      </dsp:nvSpPr>
      <dsp:spPr>
        <a:xfrm>
          <a:off x="788670" y="0"/>
          <a:ext cx="8938260" cy="3849792"/>
        </a:xfrm>
        <a:prstGeom prst="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F3634D7-AE03-4FDB-8E75-37CE98DE5267}">
      <dsp:nvSpPr>
        <dsp:cNvPr id="0" name=""/>
        <dsp:cNvSpPr/>
      </dsp:nvSpPr>
      <dsp:spPr>
        <a:xfrm>
          <a:off x="5262" y="1154937"/>
          <a:ext cx="2531343" cy="1539916"/>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FR" sz="1600" kern="1200" dirty="0"/>
            <a:t>Le/la </a:t>
          </a:r>
          <a:r>
            <a:rPr lang="fr-FR" sz="1600" kern="1200" dirty="0" err="1"/>
            <a:t>chercheur·euse</a:t>
          </a:r>
          <a:r>
            <a:rPr lang="fr-FR" sz="1600" kern="1200" dirty="0"/>
            <a:t> annonce ses publications à son/sa </a:t>
          </a:r>
          <a:r>
            <a:rPr lang="fr-FR" sz="1600" kern="1200" dirty="0" err="1"/>
            <a:t>référent·e</a:t>
          </a:r>
          <a:endParaRPr lang="fr-FR" sz="1600" kern="1200" dirty="0"/>
        </a:p>
      </dsp:txBody>
      <dsp:txXfrm>
        <a:off x="80435" y="1230110"/>
        <a:ext cx="2380997" cy="1389570"/>
      </dsp:txXfrm>
    </dsp:sp>
    <dsp:sp modelId="{1D229991-B9E4-4E41-A4AB-434D23F7D2EA}">
      <dsp:nvSpPr>
        <dsp:cNvPr id="0" name=""/>
        <dsp:cNvSpPr/>
      </dsp:nvSpPr>
      <dsp:spPr>
        <a:xfrm>
          <a:off x="2663173" y="1154937"/>
          <a:ext cx="2531343" cy="1539916"/>
        </a:xfrm>
        <a:prstGeom prst="roundRect">
          <a:avLst/>
        </a:prstGeom>
        <a:solidFill>
          <a:schemeClr val="accent4">
            <a:hueOff val="-38698"/>
            <a:satOff val="-25410"/>
            <a:lumOff val="-575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FR" sz="1600" kern="1200" dirty="0"/>
            <a:t>Le/la </a:t>
          </a:r>
          <a:r>
            <a:rPr lang="fr-FR" sz="1600" kern="1200" dirty="0" err="1"/>
            <a:t>référent·e</a:t>
          </a:r>
          <a:r>
            <a:rPr lang="fr-FR" sz="1600" kern="1200" dirty="0"/>
            <a:t> transmet les publications à la bibliothèque en charge de l’archivage </a:t>
          </a:r>
        </a:p>
      </dsp:txBody>
      <dsp:txXfrm>
        <a:off x="2738346" y="1230110"/>
        <a:ext cx="2380997" cy="1389570"/>
      </dsp:txXfrm>
    </dsp:sp>
    <dsp:sp modelId="{68851264-5D87-4681-B6DD-ED56FBE584D7}">
      <dsp:nvSpPr>
        <dsp:cNvPr id="0" name=""/>
        <dsp:cNvSpPr/>
      </dsp:nvSpPr>
      <dsp:spPr>
        <a:xfrm>
          <a:off x="5321084" y="1154937"/>
          <a:ext cx="2531343" cy="1539916"/>
        </a:xfrm>
        <a:prstGeom prst="roundRect">
          <a:avLst/>
        </a:prstGeom>
        <a:solidFill>
          <a:schemeClr val="accent4">
            <a:hueOff val="-77396"/>
            <a:satOff val="-50819"/>
            <a:lumOff val="-1150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FR" sz="1600" kern="1200" dirty="0"/>
            <a:t>La bibliothèque vérifie les droits de diffusion et archive les publications sur ArODES</a:t>
          </a:r>
        </a:p>
      </dsp:txBody>
      <dsp:txXfrm>
        <a:off x="5396257" y="1230110"/>
        <a:ext cx="2380997" cy="1389570"/>
      </dsp:txXfrm>
    </dsp:sp>
    <dsp:sp modelId="{2C840E23-7FA2-4577-8B48-F749FC91E441}">
      <dsp:nvSpPr>
        <dsp:cNvPr id="0" name=""/>
        <dsp:cNvSpPr/>
      </dsp:nvSpPr>
      <dsp:spPr>
        <a:xfrm>
          <a:off x="7978994" y="1154937"/>
          <a:ext cx="2531343" cy="1539916"/>
        </a:xfrm>
        <a:prstGeom prst="roundRect">
          <a:avLst/>
        </a:prstGeom>
        <a:solidFill>
          <a:schemeClr val="accent4">
            <a:hueOff val="-116094"/>
            <a:satOff val="-76229"/>
            <a:lumOff val="-1725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fr-FR" sz="1600" kern="1200" dirty="0"/>
            <a:t>Le/la </a:t>
          </a:r>
          <a:r>
            <a:rPr lang="fr-FR" sz="1600" kern="1200" dirty="0" err="1"/>
            <a:t>validateur·trice</a:t>
          </a:r>
          <a:r>
            <a:rPr lang="fr-FR" sz="1600" kern="1200" dirty="0"/>
            <a:t> vérifie les données entrées sur ArODES par le/la bibliothécaire avant la diffusion publique</a:t>
          </a:r>
        </a:p>
      </dsp:txBody>
      <dsp:txXfrm>
        <a:off x="8054167" y="1230110"/>
        <a:ext cx="2380997" cy="138957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2946189" cy="498236"/>
          </a:xfrm>
          <a:prstGeom prst="rect">
            <a:avLst/>
          </a:prstGeom>
        </p:spPr>
        <p:txBody>
          <a:bodyPr vert="horz" lIns="91440" tIns="45720" rIns="91440" bIns="45720" rtlCol="0"/>
          <a:lstStyle>
            <a:lvl1pPr algn="l">
              <a:defRPr sz="1200"/>
            </a:lvl1pPr>
          </a:lstStyle>
          <a:p>
            <a:endParaRPr lang="fr-CH"/>
          </a:p>
        </p:txBody>
      </p:sp>
      <p:sp>
        <p:nvSpPr>
          <p:cNvPr id="3" name="Espace réservé de la date 2"/>
          <p:cNvSpPr>
            <a:spLocks noGrp="1"/>
          </p:cNvSpPr>
          <p:nvPr>
            <p:ph type="dt" idx="1"/>
          </p:nvPr>
        </p:nvSpPr>
        <p:spPr>
          <a:xfrm>
            <a:off x="3849899" y="0"/>
            <a:ext cx="2946189" cy="498236"/>
          </a:xfrm>
          <a:prstGeom prst="rect">
            <a:avLst/>
          </a:prstGeom>
        </p:spPr>
        <p:txBody>
          <a:bodyPr vert="horz" lIns="91440" tIns="45720" rIns="91440" bIns="45720" rtlCol="0"/>
          <a:lstStyle>
            <a:lvl1pPr algn="r">
              <a:defRPr sz="1200"/>
            </a:lvl1pPr>
          </a:lstStyle>
          <a:p>
            <a:fld id="{F9D5FA48-07A5-4035-B430-73C24929C2F6}" type="datetimeFigureOut">
              <a:rPr lang="fr-CH" smtClean="0"/>
              <a:t>07.05.2022</a:t>
            </a:fld>
            <a:endParaRPr lang="fr-CH"/>
          </a:p>
        </p:txBody>
      </p:sp>
      <p:sp>
        <p:nvSpPr>
          <p:cNvPr id="4" name="Espace réservé de l'image des diapositives 3"/>
          <p:cNvSpPr>
            <a:spLocks noGrp="1" noRot="1" noChangeAspect="1"/>
          </p:cNvSpPr>
          <p:nvPr>
            <p:ph type="sldImg" idx="2"/>
          </p:nvPr>
        </p:nvSpPr>
        <p:spPr>
          <a:xfrm>
            <a:off x="420688" y="1241425"/>
            <a:ext cx="5956300" cy="3349625"/>
          </a:xfrm>
          <a:prstGeom prst="rect">
            <a:avLst/>
          </a:prstGeom>
          <a:noFill/>
          <a:ln w="12700">
            <a:solidFill>
              <a:prstClr val="black"/>
            </a:solidFill>
          </a:ln>
        </p:spPr>
        <p:txBody>
          <a:bodyPr vert="horz" lIns="91440" tIns="45720" rIns="91440" bIns="45720" rtlCol="0" anchor="ctr"/>
          <a:lstStyle/>
          <a:p>
            <a:endParaRPr lang="fr-CH"/>
          </a:p>
        </p:txBody>
      </p:sp>
      <p:sp>
        <p:nvSpPr>
          <p:cNvPr id="5" name="Espace réservé des notes 4"/>
          <p:cNvSpPr>
            <a:spLocks noGrp="1"/>
          </p:cNvSpPr>
          <p:nvPr>
            <p:ph type="body" sz="quarter" idx="3"/>
          </p:nvPr>
        </p:nvSpPr>
        <p:spPr>
          <a:xfrm>
            <a:off x="679768" y="4777671"/>
            <a:ext cx="5438140" cy="3908137"/>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6" name="Espace réservé du pied de page 5"/>
          <p:cNvSpPr>
            <a:spLocks noGrp="1"/>
          </p:cNvSpPr>
          <p:nvPr>
            <p:ph type="ftr" sz="quarter" idx="4"/>
          </p:nvPr>
        </p:nvSpPr>
        <p:spPr>
          <a:xfrm>
            <a:off x="1" y="9428403"/>
            <a:ext cx="2946189" cy="498236"/>
          </a:xfrm>
          <a:prstGeom prst="rect">
            <a:avLst/>
          </a:prstGeom>
        </p:spPr>
        <p:txBody>
          <a:bodyPr vert="horz" lIns="91440" tIns="45720" rIns="91440" bIns="45720" rtlCol="0" anchor="b"/>
          <a:lstStyle>
            <a:lvl1pPr algn="l">
              <a:defRPr sz="1200"/>
            </a:lvl1pPr>
          </a:lstStyle>
          <a:p>
            <a:endParaRPr lang="fr-CH"/>
          </a:p>
        </p:txBody>
      </p:sp>
      <p:sp>
        <p:nvSpPr>
          <p:cNvPr id="7" name="Espace réservé du numéro de diapositive 6"/>
          <p:cNvSpPr>
            <a:spLocks noGrp="1"/>
          </p:cNvSpPr>
          <p:nvPr>
            <p:ph type="sldNum" sz="quarter" idx="5"/>
          </p:nvPr>
        </p:nvSpPr>
        <p:spPr>
          <a:xfrm>
            <a:off x="3849899" y="9428403"/>
            <a:ext cx="2946189" cy="498236"/>
          </a:xfrm>
          <a:prstGeom prst="rect">
            <a:avLst/>
          </a:prstGeom>
        </p:spPr>
        <p:txBody>
          <a:bodyPr vert="horz" lIns="91440" tIns="45720" rIns="91440" bIns="45720" rtlCol="0" anchor="b"/>
          <a:lstStyle>
            <a:lvl1pPr algn="r">
              <a:defRPr sz="1200"/>
            </a:lvl1pPr>
          </a:lstStyle>
          <a:p>
            <a:fld id="{3CB1E5F0-827F-40B8-BF00-638E69B4A191}" type="slidenum">
              <a:rPr lang="fr-CH" smtClean="0"/>
              <a:t>‹N°›</a:t>
            </a:fld>
            <a:endParaRPr lang="fr-CH"/>
          </a:p>
        </p:txBody>
      </p:sp>
    </p:spTree>
    <p:extLst>
      <p:ext uri="{BB962C8B-B14F-4D97-AF65-F5344CB8AC3E}">
        <p14:creationId xmlns:p14="http://schemas.microsoft.com/office/powerpoint/2010/main" val="42118025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1</a:t>
            </a:fld>
            <a:endParaRPr lang="fr-CH"/>
          </a:p>
        </p:txBody>
      </p:sp>
    </p:spTree>
    <p:extLst>
      <p:ext uri="{BB962C8B-B14F-4D97-AF65-F5344CB8AC3E}">
        <p14:creationId xmlns:p14="http://schemas.microsoft.com/office/powerpoint/2010/main" val="323465018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fld id="{8E23349C-D2CE-4EB6-BC5A-50441E2F7AE8}" type="slidenum">
              <a:rPr lang="fr-CH" smtClean="0"/>
              <a:t>10</a:t>
            </a:fld>
            <a:endParaRPr lang="fr-CH"/>
          </a:p>
        </p:txBody>
      </p:sp>
    </p:spTree>
    <p:extLst>
      <p:ext uri="{BB962C8B-B14F-4D97-AF65-F5344CB8AC3E}">
        <p14:creationId xmlns:p14="http://schemas.microsoft.com/office/powerpoint/2010/main" val="5370175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fld id="{8E23349C-D2CE-4EB6-BC5A-50441E2F7AE8}" type="slidenum">
              <a:rPr lang="fr-CH" smtClean="0"/>
              <a:t>11</a:t>
            </a:fld>
            <a:endParaRPr lang="fr-CH"/>
          </a:p>
        </p:txBody>
      </p:sp>
    </p:spTree>
    <p:extLst>
      <p:ext uri="{BB962C8B-B14F-4D97-AF65-F5344CB8AC3E}">
        <p14:creationId xmlns:p14="http://schemas.microsoft.com/office/powerpoint/2010/main" val="15511105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fld id="{8E23349C-D2CE-4EB6-BC5A-50441E2F7AE8}" type="slidenum">
              <a:rPr lang="fr-CH" smtClean="0"/>
              <a:t>12</a:t>
            </a:fld>
            <a:endParaRPr lang="fr-CH"/>
          </a:p>
        </p:txBody>
      </p:sp>
    </p:spTree>
    <p:extLst>
      <p:ext uri="{BB962C8B-B14F-4D97-AF65-F5344CB8AC3E}">
        <p14:creationId xmlns:p14="http://schemas.microsoft.com/office/powerpoint/2010/main" val="387221614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Regroupées</a:t>
            </a:r>
            <a:r>
              <a:rPr lang="fr-CH" baseline="0" dirty="0"/>
              <a:t> au sein d’une archive institutionnelle moissonnée par les grands moteurs de recherche (Google, Bing, </a:t>
            </a:r>
            <a:r>
              <a:rPr lang="fr-CH" baseline="0" dirty="0" err="1"/>
              <a:t>etc</a:t>
            </a:r>
            <a:r>
              <a:rPr lang="fr-CH" baseline="0" dirty="0"/>
              <a:t>), les publications scientifiques profitent ainsi de plusieurs portes d’entrées, aussi grâce aux liens créés sur </a:t>
            </a:r>
            <a:r>
              <a:rPr lang="fr-CH" baseline="0" dirty="0" err="1"/>
              <a:t>People@HES-SO</a:t>
            </a:r>
            <a:r>
              <a:rPr lang="fr-CH" baseline="0" dirty="0"/>
              <a:t> ou sur les sites des écoles (liens vers </a:t>
            </a:r>
            <a:r>
              <a:rPr lang="fr-CH" baseline="0" dirty="0" err="1"/>
              <a:t>ArODES</a:t>
            </a:r>
            <a:r>
              <a:rPr lang="fr-CH" baseline="0" dirty="0"/>
              <a:t> pour voir toutes les publications d’</a:t>
            </a:r>
            <a:r>
              <a:rPr lang="fr-CH" baseline="0" dirty="0" err="1"/>
              <a:t>un·e</a:t>
            </a:r>
            <a:r>
              <a:rPr lang="fr-CH" baseline="0" dirty="0"/>
              <a:t> </a:t>
            </a:r>
            <a:r>
              <a:rPr lang="fr-CH" baseline="0" dirty="0" err="1"/>
              <a:t>chercheur·se</a:t>
            </a:r>
            <a:r>
              <a:rPr lang="fr-CH" baseline="0" dirty="0"/>
              <a:t> depuis les annuaires)</a:t>
            </a:r>
          </a:p>
          <a:p>
            <a:endParaRPr lang="fr-CH" baseline="0" dirty="0"/>
          </a:p>
          <a:p>
            <a:r>
              <a:rPr lang="fr-CH" baseline="0" dirty="0"/>
              <a:t>La conservation est assurée et sécurisée (archive institutionnelle (serveurs internes), pas comme </a:t>
            </a:r>
            <a:r>
              <a:rPr lang="fr-CH" baseline="0" dirty="0" err="1"/>
              <a:t>researchgate</a:t>
            </a:r>
            <a:r>
              <a:rPr lang="fr-CH" baseline="0" dirty="0"/>
              <a:t> où l’on ignore où sont stockés les données finalement). </a:t>
            </a:r>
          </a:p>
          <a:p>
            <a:endParaRPr lang="fr-CH" baseline="0" dirty="0"/>
          </a:p>
          <a:p>
            <a:r>
              <a:rPr lang="fr-CH" baseline="0" dirty="0"/>
              <a:t>Le fait de pouvoir déposer ses publications en OA (gold ou green) permet de respecter les exigences des bailleurs de fonds. Certains accords sont passés avec les éditeurs et ceux-ci permettent l’archivage des papiers sur </a:t>
            </a:r>
            <a:r>
              <a:rPr lang="fr-CH" baseline="0" dirty="0" err="1"/>
              <a:t>ArODES</a:t>
            </a:r>
            <a:r>
              <a:rPr lang="fr-CH" baseline="0" dirty="0"/>
              <a:t> (car institutionnelle) mais ne le permettrait pas forcément ailleurs. </a:t>
            </a:r>
          </a:p>
          <a:p>
            <a:endParaRPr lang="fr-CH" dirty="0"/>
          </a:p>
          <a:p>
            <a:r>
              <a:rPr lang="fr-CH" dirty="0"/>
              <a:t>+ autres ? </a:t>
            </a:r>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13</a:t>
            </a:fld>
            <a:endParaRPr lang="fr-CH"/>
          </a:p>
        </p:txBody>
      </p:sp>
    </p:spTree>
    <p:extLst>
      <p:ext uri="{BB962C8B-B14F-4D97-AF65-F5344CB8AC3E}">
        <p14:creationId xmlns:p14="http://schemas.microsoft.com/office/powerpoint/2010/main" val="33970317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Les résultats des recherches des chercheurs HES-SO peuvent intéresser bien des personnes</a:t>
            </a:r>
            <a:r>
              <a:rPr lang="fr-CH" baseline="0" dirty="0"/>
              <a:t> et tout cela étant financé par de l’argent public, il est important que tout le monde puisse accéder librement et facilement à ceux-ci.</a:t>
            </a:r>
          </a:p>
          <a:p>
            <a:r>
              <a:rPr lang="fr-CH" baseline="0" dirty="0"/>
              <a:t>En tombant sur des publications archivées sur </a:t>
            </a:r>
            <a:r>
              <a:rPr lang="fr-CH" baseline="0" dirty="0" err="1"/>
              <a:t>ArODES</a:t>
            </a:r>
            <a:r>
              <a:rPr lang="fr-CH" baseline="0" dirty="0"/>
              <a:t>, le public a la garantie d’avoir accès à une information de qualité (source sûre)</a:t>
            </a:r>
          </a:p>
          <a:p>
            <a:endParaRPr lang="fr-CH" baseline="0" dirty="0"/>
          </a:p>
          <a:p>
            <a:r>
              <a:rPr lang="fr-CH" baseline="0" dirty="0"/>
              <a:t>Cela permet de valoriser l’image de la HES-SO : beaucoup ignorent que les HES de Suisse produisent également des recherches (comme c’est le cas des universités) et c’est un moyen de démontrer que c’est le cas.</a:t>
            </a:r>
            <a:endParaRPr lang="fr-CH" dirty="0"/>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14</a:t>
            </a:fld>
            <a:endParaRPr lang="fr-CH"/>
          </a:p>
        </p:txBody>
      </p:sp>
    </p:spTree>
    <p:extLst>
      <p:ext uri="{BB962C8B-B14F-4D97-AF65-F5344CB8AC3E}">
        <p14:creationId xmlns:p14="http://schemas.microsoft.com/office/powerpoint/2010/main" val="69121141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15</a:t>
            </a:fld>
            <a:endParaRPr lang="fr-CH"/>
          </a:p>
        </p:txBody>
      </p:sp>
    </p:spTree>
    <p:extLst>
      <p:ext uri="{BB962C8B-B14F-4D97-AF65-F5344CB8AC3E}">
        <p14:creationId xmlns:p14="http://schemas.microsoft.com/office/powerpoint/2010/main" val="30164953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Permet de montrer que c’est utile à</a:t>
            </a:r>
            <a:r>
              <a:rPr lang="fr-CH" baseline="0" dirty="0"/>
              <a:t> des gens en dehors de la HES-SO</a:t>
            </a:r>
            <a:endParaRPr lang="fr-CH" dirty="0"/>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16</a:t>
            </a:fld>
            <a:endParaRPr lang="fr-CH"/>
          </a:p>
        </p:txBody>
      </p:sp>
    </p:spTree>
    <p:extLst>
      <p:ext uri="{BB962C8B-B14F-4D97-AF65-F5344CB8AC3E}">
        <p14:creationId xmlns:p14="http://schemas.microsoft.com/office/powerpoint/2010/main" val="20078657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17</a:t>
            </a:fld>
            <a:endParaRPr lang="fr-CH"/>
          </a:p>
        </p:txBody>
      </p:sp>
    </p:spTree>
    <p:extLst>
      <p:ext uri="{BB962C8B-B14F-4D97-AF65-F5344CB8AC3E}">
        <p14:creationId xmlns:p14="http://schemas.microsoft.com/office/powerpoint/2010/main" val="202624554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dirty="0"/>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18</a:t>
            </a:fld>
            <a:endParaRPr lang="fr-CH"/>
          </a:p>
        </p:txBody>
      </p:sp>
    </p:spTree>
    <p:extLst>
      <p:ext uri="{BB962C8B-B14F-4D97-AF65-F5344CB8AC3E}">
        <p14:creationId xmlns:p14="http://schemas.microsoft.com/office/powerpoint/2010/main" val="277876299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Dire que le jeu est dispo en ligne (URL) </a:t>
            </a:r>
          </a:p>
          <a:p>
            <a:r>
              <a:rPr lang="fr-CH" dirty="0"/>
              <a:t>Dire que nous avons des exemplaires physiques du jeu dispo à l’emprunt</a:t>
            </a:r>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19</a:t>
            </a:fld>
            <a:endParaRPr lang="fr-CH"/>
          </a:p>
        </p:txBody>
      </p:sp>
    </p:spTree>
    <p:extLst>
      <p:ext uri="{BB962C8B-B14F-4D97-AF65-F5344CB8AC3E}">
        <p14:creationId xmlns:p14="http://schemas.microsoft.com/office/powerpoint/2010/main" val="239147294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2</a:t>
            </a:fld>
            <a:endParaRPr lang="fr-CH"/>
          </a:p>
        </p:txBody>
      </p:sp>
    </p:spTree>
    <p:extLst>
      <p:ext uri="{BB962C8B-B14F-4D97-AF65-F5344CB8AC3E}">
        <p14:creationId xmlns:p14="http://schemas.microsoft.com/office/powerpoint/2010/main" val="420355547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20</a:t>
            </a:fld>
            <a:endParaRPr lang="fr-CH"/>
          </a:p>
        </p:txBody>
      </p:sp>
    </p:spTree>
    <p:extLst>
      <p:ext uri="{BB962C8B-B14F-4D97-AF65-F5344CB8AC3E}">
        <p14:creationId xmlns:p14="http://schemas.microsoft.com/office/powerpoint/2010/main" val="39585998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21</a:t>
            </a:fld>
            <a:endParaRPr lang="fr-CH"/>
          </a:p>
        </p:txBody>
      </p:sp>
    </p:spTree>
    <p:extLst>
      <p:ext uri="{BB962C8B-B14F-4D97-AF65-F5344CB8AC3E}">
        <p14:creationId xmlns:p14="http://schemas.microsoft.com/office/powerpoint/2010/main" val="207630628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22</a:t>
            </a:fld>
            <a:endParaRPr lang="fr-CH"/>
          </a:p>
        </p:txBody>
      </p:sp>
    </p:spTree>
    <p:extLst>
      <p:ext uri="{BB962C8B-B14F-4D97-AF65-F5344CB8AC3E}">
        <p14:creationId xmlns:p14="http://schemas.microsoft.com/office/powerpoint/2010/main" val="76031994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23</a:t>
            </a:fld>
            <a:endParaRPr lang="fr-CH"/>
          </a:p>
        </p:txBody>
      </p:sp>
    </p:spTree>
    <p:extLst>
      <p:ext uri="{BB962C8B-B14F-4D97-AF65-F5344CB8AC3E}">
        <p14:creationId xmlns:p14="http://schemas.microsoft.com/office/powerpoint/2010/main" val="25417367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Le Domaine E&amp;S a mandaté l’Infothèque HEG afin</a:t>
            </a:r>
            <a:r>
              <a:rPr lang="fr-CH" baseline="0" dirty="0"/>
              <a:t> qu’elle crée une archive ouverte pour les publications du Domaine. Mise en place de procédures etc. </a:t>
            </a:r>
          </a:p>
          <a:p>
            <a:endParaRPr lang="fr-CH"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fr-CH" baseline="0" dirty="0"/>
              <a:t>En 2016, il a été décidé d’étendre </a:t>
            </a:r>
            <a:r>
              <a:rPr lang="fr-CH" baseline="0" dirty="0" err="1"/>
              <a:t>ArODES</a:t>
            </a:r>
            <a:r>
              <a:rPr lang="fr-CH" baseline="0" dirty="0"/>
              <a:t> à l’ensemble des Domaines de la HES-SO. </a:t>
            </a:r>
            <a:r>
              <a:rPr lang="fr-CH" sz="1200" dirty="0">
                <a:sym typeface="Wingdings" panose="05000000000000000000" pitchFamily="2" charset="2"/>
              </a:rPr>
              <a:t>Démarche HES-SO visant à améliorer la visibilité de la recherche + correspondre à la Stratégie nationale suisse sur l’OA = </a:t>
            </a:r>
            <a:r>
              <a:rPr lang="fr-CH" sz="1200" b="1" dirty="0">
                <a:sym typeface="Wingdings" panose="05000000000000000000" pitchFamily="2" charset="2"/>
              </a:rPr>
              <a:t>archive institutionnelle nécessaire</a:t>
            </a:r>
            <a:endParaRPr lang="fr-CH" sz="1200" b="1" dirty="0"/>
          </a:p>
          <a:p>
            <a:r>
              <a:rPr lang="fr-CH" baseline="0" dirty="0"/>
              <a:t>A cette perspective, l’équipe de l’Infothèque a plancher sur les différents ajustements que cela nécessitait, à commencer par une formation des bibliothécaires des autres Domaines à l’archivage sur ArODES ; importance de la cohérence sur l’ensemble de la plateforme. </a:t>
            </a:r>
          </a:p>
          <a:p>
            <a:r>
              <a:rPr lang="fr-CH" baseline="0" dirty="0"/>
              <a:t>Les développements informatiques ont également été intégralement passés en revue afin que la plateforme puisse convenir à l’ensemble des écoles et domaines (ajustement des formulaires, de la mise en page </a:t>
            </a:r>
            <a:r>
              <a:rPr lang="fr-CH" baseline="0" dirty="0" err="1"/>
              <a:t>etc</a:t>
            </a:r>
            <a:r>
              <a:rPr lang="fr-CH" baseline="0" dirty="0"/>
              <a:t> </a:t>
            </a:r>
            <a:r>
              <a:rPr lang="fr-CH" baseline="0" dirty="0" err="1"/>
              <a:t>etc</a:t>
            </a:r>
            <a:r>
              <a:rPr lang="fr-CH" baseline="0" dirty="0"/>
              <a:t>).</a:t>
            </a:r>
          </a:p>
          <a:p>
            <a:endParaRPr lang="fr-CH" dirty="0"/>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3</a:t>
            </a:fld>
            <a:endParaRPr lang="fr-CH"/>
          </a:p>
        </p:txBody>
      </p:sp>
    </p:spTree>
    <p:extLst>
      <p:ext uri="{BB962C8B-B14F-4D97-AF65-F5344CB8AC3E}">
        <p14:creationId xmlns:p14="http://schemas.microsoft.com/office/powerpoint/2010/main" val="3738757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0" indent="0">
              <a:buNone/>
            </a:pPr>
            <a:r>
              <a:rPr lang="fr-CH" dirty="0"/>
              <a:t>Et par extension :</a:t>
            </a:r>
          </a:p>
          <a:p>
            <a:r>
              <a:rPr lang="fr-CH" dirty="0"/>
              <a:t>Faciliter la récolte des indicateurs de performance de la recherche liés aux publications.</a:t>
            </a:r>
          </a:p>
          <a:p>
            <a:endParaRPr lang="fr-CH" dirty="0"/>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4</a:t>
            </a:fld>
            <a:endParaRPr lang="fr-CH"/>
          </a:p>
        </p:txBody>
      </p:sp>
    </p:spTree>
    <p:extLst>
      <p:ext uri="{BB962C8B-B14F-4D97-AF65-F5344CB8AC3E}">
        <p14:creationId xmlns:p14="http://schemas.microsoft.com/office/powerpoint/2010/main" val="40505499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Au</a:t>
            </a:r>
            <a:r>
              <a:rPr lang="fr-CH" baseline="0" dirty="0"/>
              <a:t> tout début d’</a:t>
            </a:r>
            <a:r>
              <a:rPr lang="fr-CH" baseline="0" dirty="0" err="1"/>
              <a:t>ArODES</a:t>
            </a:r>
            <a:r>
              <a:rPr lang="fr-CH" baseline="0" dirty="0"/>
              <a:t>, les apparitions médias étaient intégrées également. Mais il a rapidement été constaté que cela générait beaucoup de bruit et «noyait» les écrits scientifiques. Une réflexion sur la façon de valoriser ces différentes apparitions médias (via une autre plateforme) est toujours en cours de réflexion…</a:t>
            </a:r>
            <a:endParaRPr lang="fr-CH" dirty="0"/>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5</a:t>
            </a:fld>
            <a:endParaRPr lang="fr-CH"/>
          </a:p>
        </p:txBody>
      </p:sp>
    </p:spTree>
    <p:extLst>
      <p:ext uri="{BB962C8B-B14F-4D97-AF65-F5344CB8AC3E}">
        <p14:creationId xmlns:p14="http://schemas.microsoft.com/office/powerpoint/2010/main" val="23008898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Attention de préciser que c’est un exemple de processus</a:t>
            </a:r>
            <a:r>
              <a:rPr lang="fr-CH" baseline="0" dirty="0"/>
              <a:t> et que chaque domaine en a un. </a:t>
            </a:r>
          </a:p>
          <a:p>
            <a:r>
              <a:rPr lang="fr-CH" baseline="0" dirty="0"/>
              <a:t>Important juste de savoir qui fait quoi (le référent et le bibliothécaire sont parfois la même personne)</a:t>
            </a:r>
          </a:p>
          <a:p>
            <a:r>
              <a:rPr lang="fr-CH" baseline="0" dirty="0"/>
              <a:t>C’est les référents qui regardent avec les bibliothécaires les droits de diffusions etc. </a:t>
            </a:r>
          </a:p>
          <a:p>
            <a:r>
              <a:rPr lang="fr-CH" baseline="0" dirty="0"/>
              <a:t>Dire que ce n’est pas que de la saisie, tout un travail d’abord… Mais que ce travail est géré par les bibliothécaire et non les chercheurs </a:t>
            </a:r>
            <a:r>
              <a:rPr lang="fr-CH" baseline="0" dirty="0">
                <a:sym typeface="Wingdings" panose="05000000000000000000" pitchFamily="2" charset="2"/>
              </a:rPr>
              <a:t></a:t>
            </a:r>
            <a:endParaRPr lang="fr-CH" dirty="0"/>
          </a:p>
        </p:txBody>
      </p:sp>
      <p:sp>
        <p:nvSpPr>
          <p:cNvPr id="4" name="Espace réservé du numéro de diapositive 3"/>
          <p:cNvSpPr>
            <a:spLocks noGrp="1"/>
          </p:cNvSpPr>
          <p:nvPr>
            <p:ph type="sldNum" sz="quarter" idx="10"/>
          </p:nvPr>
        </p:nvSpPr>
        <p:spPr/>
        <p:txBody>
          <a:bodyPr/>
          <a:lstStyle/>
          <a:p>
            <a:fld id="{3CB1E5F0-827F-40B8-BF00-638E69B4A191}" type="slidenum">
              <a:rPr lang="fr-CH" smtClean="0"/>
              <a:t>6</a:t>
            </a:fld>
            <a:endParaRPr lang="fr-CH"/>
          </a:p>
        </p:txBody>
      </p:sp>
    </p:spTree>
    <p:extLst>
      <p:ext uri="{BB962C8B-B14F-4D97-AF65-F5344CB8AC3E}">
        <p14:creationId xmlns:p14="http://schemas.microsoft.com/office/powerpoint/2010/main" val="1624374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CH" i="1" dirty="0"/>
          </a:p>
        </p:txBody>
      </p:sp>
      <p:sp>
        <p:nvSpPr>
          <p:cNvPr id="4" name="Espace réservé du numéro de diapositive 3"/>
          <p:cNvSpPr>
            <a:spLocks noGrp="1"/>
          </p:cNvSpPr>
          <p:nvPr>
            <p:ph type="sldNum" sz="quarter" idx="10"/>
          </p:nvPr>
        </p:nvSpPr>
        <p:spPr/>
        <p:txBody>
          <a:bodyPr/>
          <a:lstStyle/>
          <a:p>
            <a:fld id="{8E23349C-D2CE-4EB6-BC5A-50441E2F7AE8}" type="slidenum">
              <a:rPr lang="fr-CH" smtClean="0"/>
              <a:t>7</a:t>
            </a:fld>
            <a:endParaRPr lang="fr-CH"/>
          </a:p>
        </p:txBody>
      </p:sp>
    </p:spTree>
    <p:extLst>
      <p:ext uri="{BB962C8B-B14F-4D97-AF65-F5344CB8AC3E}">
        <p14:creationId xmlns:p14="http://schemas.microsoft.com/office/powerpoint/2010/main" val="30654191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CH" dirty="0"/>
              <a:t>Important</a:t>
            </a:r>
            <a:r>
              <a:rPr lang="fr-CH" baseline="0" dirty="0"/>
              <a:t> à noter : dans certains Domaines, les rôles de référents et de bibliothécaire sont attribués à la même personne. A retenir pour les chercheurs : identifier leur </a:t>
            </a:r>
            <a:r>
              <a:rPr lang="fr-CH" baseline="0" dirty="0" err="1"/>
              <a:t>référent·e</a:t>
            </a:r>
            <a:r>
              <a:rPr lang="fr-CH" baseline="0" dirty="0"/>
              <a:t> et transmettre leurs publications. Le reste du processus est géré indépendamment.</a:t>
            </a:r>
            <a:endParaRPr lang="fr-CH" dirty="0"/>
          </a:p>
        </p:txBody>
      </p:sp>
      <p:sp>
        <p:nvSpPr>
          <p:cNvPr id="4" name="Espace réservé du numéro de diapositive 3"/>
          <p:cNvSpPr>
            <a:spLocks noGrp="1"/>
          </p:cNvSpPr>
          <p:nvPr>
            <p:ph type="sldNum" sz="quarter" idx="10"/>
          </p:nvPr>
        </p:nvSpPr>
        <p:spPr/>
        <p:txBody>
          <a:bodyPr/>
          <a:lstStyle/>
          <a:p>
            <a:fld id="{8E23349C-D2CE-4EB6-BC5A-50441E2F7AE8}" type="slidenum">
              <a:rPr lang="fr-CH" smtClean="0"/>
              <a:t>8</a:t>
            </a:fld>
            <a:endParaRPr lang="fr-CH"/>
          </a:p>
        </p:txBody>
      </p:sp>
    </p:spTree>
    <p:extLst>
      <p:ext uri="{BB962C8B-B14F-4D97-AF65-F5344CB8AC3E}">
        <p14:creationId xmlns:p14="http://schemas.microsoft.com/office/powerpoint/2010/main" val="1915152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pPr marL="171450" indent="-171450">
              <a:buFontTx/>
              <a:buChar char="-"/>
            </a:pPr>
            <a:endParaRPr lang="fr-CH" dirty="0"/>
          </a:p>
        </p:txBody>
      </p:sp>
      <p:sp>
        <p:nvSpPr>
          <p:cNvPr id="4" name="Espace réservé du numéro de diapositive 3"/>
          <p:cNvSpPr>
            <a:spLocks noGrp="1"/>
          </p:cNvSpPr>
          <p:nvPr>
            <p:ph type="sldNum" sz="quarter" idx="10"/>
          </p:nvPr>
        </p:nvSpPr>
        <p:spPr/>
        <p:txBody>
          <a:bodyPr/>
          <a:lstStyle/>
          <a:p>
            <a:fld id="{8E23349C-D2CE-4EB6-BC5A-50441E2F7AE8}" type="slidenum">
              <a:rPr lang="fr-CH" smtClean="0"/>
              <a:t>9</a:t>
            </a:fld>
            <a:endParaRPr lang="fr-CH"/>
          </a:p>
        </p:txBody>
      </p:sp>
    </p:spTree>
    <p:extLst>
      <p:ext uri="{BB962C8B-B14F-4D97-AF65-F5344CB8AC3E}">
        <p14:creationId xmlns:p14="http://schemas.microsoft.com/office/powerpoint/2010/main" val="231342561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 titire blanche">
    <p:spTree>
      <p:nvGrpSpPr>
        <p:cNvPr id="1" name=""/>
        <p:cNvGrpSpPr/>
        <p:nvPr/>
      </p:nvGrpSpPr>
      <p:grpSpPr>
        <a:xfrm>
          <a:off x="0" y="0"/>
          <a:ext cx="0" cy="0"/>
          <a:chOff x="0" y="0"/>
          <a:chExt cx="0" cy="0"/>
        </a:xfrm>
      </p:grpSpPr>
      <p:sp>
        <p:nvSpPr>
          <p:cNvPr id="4" name="Rectangle 3"/>
          <p:cNvSpPr/>
          <p:nvPr userDrawn="1"/>
        </p:nvSpPr>
        <p:spPr>
          <a:xfrm>
            <a:off x="513184" y="5794310"/>
            <a:ext cx="11476653" cy="9610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sp>
        <p:nvSpPr>
          <p:cNvPr id="11" name="Espace réservé du texte 10"/>
          <p:cNvSpPr>
            <a:spLocks noGrp="1"/>
          </p:cNvSpPr>
          <p:nvPr>
            <p:ph type="body" sz="quarter" idx="10" hasCustomPrompt="1"/>
          </p:nvPr>
        </p:nvSpPr>
        <p:spPr>
          <a:xfrm>
            <a:off x="2073545" y="2324025"/>
            <a:ext cx="8799512" cy="301316"/>
          </a:xfrm>
        </p:spPr>
        <p:txBody>
          <a:bodyPr>
            <a:normAutofit/>
          </a:bodyPr>
          <a:lstStyle>
            <a:lvl1pPr marL="0" indent="0">
              <a:buNone/>
              <a:defRPr sz="1500" b="1">
                <a:solidFill>
                  <a:schemeClr val="tx1"/>
                </a:solidFill>
                <a:latin typeface="Arial" panose="020B0604020202020204" pitchFamily="34" charset="0"/>
                <a:cs typeface="Arial" panose="020B0604020202020204" pitchFamily="34" charset="0"/>
              </a:defRPr>
            </a:lvl1pPr>
          </a:lstStyle>
          <a:p>
            <a:pPr lvl="0"/>
            <a:r>
              <a:rPr lang="fr-CH" dirty="0"/>
              <a:t>Date</a:t>
            </a:r>
          </a:p>
        </p:txBody>
      </p:sp>
      <p:sp>
        <p:nvSpPr>
          <p:cNvPr id="13" name="Espace réservé du texte 12"/>
          <p:cNvSpPr>
            <a:spLocks noGrp="1"/>
          </p:cNvSpPr>
          <p:nvPr>
            <p:ph type="body" sz="quarter" idx="11" hasCustomPrompt="1"/>
          </p:nvPr>
        </p:nvSpPr>
        <p:spPr>
          <a:xfrm>
            <a:off x="2073545" y="3008025"/>
            <a:ext cx="8842375" cy="1148382"/>
          </a:xfrm>
        </p:spPr>
        <p:txBody>
          <a:bodyPr>
            <a:normAutofit/>
          </a:bodyPr>
          <a:lstStyle>
            <a:lvl1pPr marL="0" indent="0">
              <a:spcBef>
                <a:spcPts val="0"/>
              </a:spcBef>
              <a:buNone/>
              <a:defRPr sz="4000" b="1" i="0" cap="all" baseline="0">
                <a:solidFill>
                  <a:schemeClr val="tx1"/>
                </a:solidFill>
              </a:defRPr>
            </a:lvl1pPr>
          </a:lstStyle>
          <a:p>
            <a:pPr lvl="0"/>
            <a:r>
              <a:rPr lang="fr-CH" dirty="0"/>
              <a:t>Titre de la présentation</a:t>
            </a:r>
          </a:p>
        </p:txBody>
      </p:sp>
      <p:sp>
        <p:nvSpPr>
          <p:cNvPr id="15" name="Espace réservé du texte 14"/>
          <p:cNvSpPr>
            <a:spLocks noGrp="1"/>
          </p:cNvSpPr>
          <p:nvPr>
            <p:ph type="body" sz="quarter" idx="12" hasCustomPrompt="1"/>
          </p:nvPr>
        </p:nvSpPr>
        <p:spPr>
          <a:xfrm>
            <a:off x="2073275" y="4635225"/>
            <a:ext cx="9625013" cy="407262"/>
          </a:xfrm>
        </p:spPr>
        <p:txBody>
          <a:bodyPr>
            <a:noAutofit/>
          </a:bodyPr>
          <a:lstStyle>
            <a:lvl1pPr marL="0" indent="0">
              <a:buNone/>
              <a:defRPr sz="2500" b="1">
                <a:solidFill>
                  <a:schemeClr val="tx1"/>
                </a:solidFill>
              </a:defRPr>
            </a:lvl1pPr>
          </a:lstStyle>
          <a:p>
            <a:pPr lvl="0"/>
            <a:r>
              <a:rPr lang="fr-FR" dirty="0"/>
              <a:t>Prénom Nom</a:t>
            </a:r>
          </a:p>
        </p:txBody>
      </p:sp>
      <p:sp>
        <p:nvSpPr>
          <p:cNvPr id="16" name="Espace réservé du texte 14"/>
          <p:cNvSpPr>
            <a:spLocks noGrp="1"/>
          </p:cNvSpPr>
          <p:nvPr>
            <p:ph type="body" sz="quarter" idx="13" hasCustomPrompt="1"/>
          </p:nvPr>
        </p:nvSpPr>
        <p:spPr>
          <a:xfrm>
            <a:off x="2073275" y="5081597"/>
            <a:ext cx="9625013" cy="407262"/>
          </a:xfrm>
        </p:spPr>
        <p:txBody>
          <a:bodyPr/>
          <a:lstStyle>
            <a:lvl1pPr marL="0" indent="0">
              <a:buNone/>
              <a:defRPr sz="2500" b="0">
                <a:solidFill>
                  <a:schemeClr val="tx1"/>
                </a:solidFill>
              </a:defRPr>
            </a:lvl1pPr>
          </a:lstStyle>
          <a:p>
            <a:pPr lvl="0"/>
            <a:r>
              <a:rPr lang="fr-FR" dirty="0"/>
              <a:t>Fonction</a:t>
            </a:r>
          </a:p>
        </p:txBody>
      </p:sp>
      <p:pic>
        <p:nvPicPr>
          <p:cNvPr id="2" name="Imag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77556" y="5943600"/>
            <a:ext cx="1630800" cy="446989"/>
          </a:xfrm>
          <a:prstGeom prst="rect">
            <a:avLst/>
          </a:prstGeom>
        </p:spPr>
      </p:pic>
      <p:pic>
        <p:nvPicPr>
          <p:cNvPr id="10" name="Imag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60400" y="572400"/>
            <a:ext cx="3613500" cy="1314000"/>
          </a:xfrm>
          <a:prstGeom prst="rect">
            <a:avLst/>
          </a:prstGeom>
        </p:spPr>
      </p:pic>
    </p:spTree>
    <p:extLst>
      <p:ext uri="{BB962C8B-B14F-4D97-AF65-F5344CB8AC3E}">
        <p14:creationId xmlns:p14="http://schemas.microsoft.com/office/powerpoint/2010/main" val="35044137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gros texte">
    <p:spTree>
      <p:nvGrpSpPr>
        <p:cNvPr id="1" name=""/>
        <p:cNvGrpSpPr/>
        <p:nvPr/>
      </p:nvGrpSpPr>
      <p:grpSpPr>
        <a:xfrm>
          <a:off x="0" y="0"/>
          <a:ext cx="0" cy="0"/>
          <a:chOff x="0" y="0"/>
          <a:chExt cx="0" cy="0"/>
        </a:xfrm>
      </p:grpSpPr>
      <p:sp>
        <p:nvSpPr>
          <p:cNvPr id="8" name="Espace réservé du texte 7"/>
          <p:cNvSpPr>
            <a:spLocks noGrp="1"/>
          </p:cNvSpPr>
          <p:nvPr>
            <p:ph type="body" sz="quarter" idx="10" hasCustomPrompt="1"/>
          </p:nvPr>
        </p:nvSpPr>
        <p:spPr>
          <a:xfrm>
            <a:off x="838200" y="1605505"/>
            <a:ext cx="10515599" cy="3646991"/>
          </a:xfrm>
        </p:spPr>
        <p:txBody>
          <a:bodyPr>
            <a:normAutofit/>
          </a:bodyPr>
          <a:lstStyle>
            <a:lvl1pPr marL="0" indent="0">
              <a:buNone/>
              <a:defRPr sz="4000" b="1" cap="all" baseline="0"/>
            </a:lvl1pPr>
          </a:lstStyle>
          <a:p>
            <a:pPr lvl="0"/>
            <a:r>
              <a:rPr lang="fr-CH" dirty="0"/>
              <a:t>Diapo gros texte</a:t>
            </a:r>
          </a:p>
        </p:txBody>
      </p:sp>
      <p:sp>
        <p:nvSpPr>
          <p:cNvPr id="9" name="Espace réservé du texte 11"/>
          <p:cNvSpPr>
            <a:spLocks noGrp="1"/>
          </p:cNvSpPr>
          <p:nvPr>
            <p:ph type="body" sz="quarter" idx="16" hasCustomPrompt="1"/>
          </p:nvPr>
        </p:nvSpPr>
        <p:spPr>
          <a:xfrm>
            <a:off x="10448692" y="6289404"/>
            <a:ext cx="905107" cy="200605"/>
          </a:xfrm>
        </p:spPr>
        <p:txBody>
          <a:bodyPr>
            <a:noAutofit/>
          </a:bodyPr>
          <a:lstStyle>
            <a:lvl1pPr marL="0" indent="0" algn="r">
              <a:buNone/>
              <a:defRPr sz="1000"/>
            </a:lvl1pPr>
            <a:lvl2pPr marL="457200" indent="0" algn="l">
              <a:buNone/>
              <a:defRPr sz="1000" b="0" baseline="0"/>
            </a:lvl2pPr>
          </a:lstStyle>
          <a:p>
            <a:pPr lvl="0"/>
            <a:r>
              <a:rPr lang="fr-CH" dirty="0"/>
              <a:t>DATE</a:t>
            </a:r>
          </a:p>
        </p:txBody>
      </p:sp>
      <p:sp>
        <p:nvSpPr>
          <p:cNvPr id="10" name="Espace réservé du texte 11"/>
          <p:cNvSpPr>
            <a:spLocks noGrp="1"/>
          </p:cNvSpPr>
          <p:nvPr>
            <p:ph type="body" sz="quarter" idx="17" hasCustomPrompt="1"/>
          </p:nvPr>
        </p:nvSpPr>
        <p:spPr>
          <a:xfrm>
            <a:off x="7571679" y="6285300"/>
            <a:ext cx="2787806" cy="204709"/>
          </a:xfrm>
        </p:spPr>
        <p:txBody>
          <a:bodyPr>
            <a:noAutofit/>
          </a:bodyPr>
          <a:lstStyle>
            <a:lvl1pPr marL="0" indent="0" algn="r">
              <a:buNone/>
              <a:defRPr sz="1000" b="1"/>
            </a:lvl1pPr>
            <a:lvl2pPr marL="457200" indent="0" algn="l">
              <a:buNone/>
              <a:defRPr sz="1000" b="0" baseline="0"/>
            </a:lvl2pPr>
          </a:lstStyle>
          <a:p>
            <a:pPr lvl="0"/>
            <a:r>
              <a:rPr lang="fr-CH" dirty="0"/>
              <a:t>Prénom Nom</a:t>
            </a:r>
          </a:p>
        </p:txBody>
      </p: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136426"/>
            <a:ext cx="1386000" cy="504000"/>
          </a:xfrm>
          <a:prstGeom prst="rect">
            <a:avLst/>
          </a:prstGeom>
        </p:spPr>
      </p:pic>
    </p:spTree>
    <p:extLst>
      <p:ext uri="{BB962C8B-B14F-4D97-AF65-F5344CB8AC3E}">
        <p14:creationId xmlns:p14="http://schemas.microsoft.com/office/powerpoint/2010/main" val="10279196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diapo fin blanche">
    <p:spTree>
      <p:nvGrpSpPr>
        <p:cNvPr id="1" name=""/>
        <p:cNvGrpSpPr/>
        <p:nvPr/>
      </p:nvGrpSpPr>
      <p:grpSpPr>
        <a:xfrm>
          <a:off x="0" y="0"/>
          <a:ext cx="0" cy="0"/>
          <a:chOff x="0" y="0"/>
          <a:chExt cx="0" cy="0"/>
        </a:xfrm>
      </p:grpSpPr>
      <p:sp>
        <p:nvSpPr>
          <p:cNvPr id="12" name="Rectangle 11"/>
          <p:cNvSpPr/>
          <p:nvPr userDrawn="1"/>
        </p:nvSpPr>
        <p:spPr>
          <a:xfrm>
            <a:off x="860400" y="5794310"/>
            <a:ext cx="10837888" cy="96105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CH"/>
          </a:p>
        </p:txBody>
      </p:sp>
      <p:pic>
        <p:nvPicPr>
          <p:cNvPr id="2" name="Imag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9777556" y="5943600"/>
            <a:ext cx="1630800" cy="446989"/>
          </a:xfrm>
          <a:prstGeom prst="rect">
            <a:avLst/>
          </a:prstGeom>
        </p:spPr>
      </p:pic>
      <p:sp>
        <p:nvSpPr>
          <p:cNvPr id="8" name="Espace réservé du texte 14"/>
          <p:cNvSpPr>
            <a:spLocks noGrp="1"/>
          </p:cNvSpPr>
          <p:nvPr>
            <p:ph type="body" sz="quarter" idx="12" hasCustomPrompt="1"/>
          </p:nvPr>
        </p:nvSpPr>
        <p:spPr>
          <a:xfrm>
            <a:off x="2073275" y="2672617"/>
            <a:ext cx="9625013" cy="407262"/>
          </a:xfrm>
        </p:spPr>
        <p:txBody>
          <a:bodyPr>
            <a:noAutofit/>
          </a:bodyPr>
          <a:lstStyle>
            <a:lvl1pPr marL="0" indent="0">
              <a:buNone/>
              <a:defRPr sz="2500" b="1">
                <a:solidFill>
                  <a:schemeClr val="tx1"/>
                </a:solidFill>
              </a:defRPr>
            </a:lvl1pPr>
          </a:lstStyle>
          <a:p>
            <a:pPr lvl="0"/>
            <a:r>
              <a:rPr lang="fr-FR" dirty="0"/>
              <a:t>Prénom Nom</a:t>
            </a:r>
          </a:p>
        </p:txBody>
      </p:sp>
      <p:sp>
        <p:nvSpPr>
          <p:cNvPr id="9" name="Espace réservé du texte 14"/>
          <p:cNvSpPr>
            <a:spLocks noGrp="1"/>
          </p:cNvSpPr>
          <p:nvPr>
            <p:ph type="body" sz="quarter" idx="13" hasCustomPrompt="1"/>
          </p:nvPr>
        </p:nvSpPr>
        <p:spPr>
          <a:xfrm>
            <a:off x="2073275" y="3118989"/>
            <a:ext cx="9625013" cy="407262"/>
          </a:xfrm>
        </p:spPr>
        <p:txBody>
          <a:bodyPr/>
          <a:lstStyle>
            <a:lvl1pPr marL="0" indent="0">
              <a:buNone/>
              <a:defRPr sz="2500" b="0">
                <a:solidFill>
                  <a:schemeClr val="tx1"/>
                </a:solidFill>
              </a:defRPr>
            </a:lvl1pPr>
          </a:lstStyle>
          <a:p>
            <a:pPr lvl="0"/>
            <a:r>
              <a:rPr lang="fr-FR" dirty="0"/>
              <a:t>Fonction</a:t>
            </a:r>
          </a:p>
        </p:txBody>
      </p:sp>
      <p:sp>
        <p:nvSpPr>
          <p:cNvPr id="10" name="Espace réservé du texte 14"/>
          <p:cNvSpPr>
            <a:spLocks noGrp="1"/>
          </p:cNvSpPr>
          <p:nvPr>
            <p:ph type="body" sz="quarter" idx="14" hasCustomPrompt="1"/>
          </p:nvPr>
        </p:nvSpPr>
        <p:spPr>
          <a:xfrm>
            <a:off x="2069560" y="4330756"/>
            <a:ext cx="9625013" cy="407262"/>
          </a:xfrm>
        </p:spPr>
        <p:txBody>
          <a:bodyPr/>
          <a:lstStyle>
            <a:lvl1pPr marL="0" indent="0">
              <a:buNone/>
              <a:defRPr sz="2500" b="0">
                <a:solidFill>
                  <a:schemeClr val="tx1"/>
                </a:solidFill>
              </a:defRPr>
            </a:lvl1pPr>
          </a:lstStyle>
          <a:p>
            <a:pPr lvl="0"/>
            <a:r>
              <a:rPr lang="fr-FR" dirty="0"/>
              <a:t>Adresse email</a:t>
            </a:r>
          </a:p>
        </p:txBody>
      </p:sp>
      <p:pic>
        <p:nvPicPr>
          <p:cNvPr id="11" name="Image 10"/>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60400" y="572400"/>
            <a:ext cx="3613500" cy="1314000"/>
          </a:xfrm>
          <a:prstGeom prst="rect">
            <a:avLst/>
          </a:prstGeom>
        </p:spPr>
      </p:pic>
    </p:spTree>
    <p:extLst>
      <p:ext uri="{BB962C8B-B14F-4D97-AF65-F5344CB8AC3E}">
        <p14:creationId xmlns:p14="http://schemas.microsoft.com/office/powerpoint/2010/main" val="2530036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reserve="1">
  <p:cSld name="Titre et texte">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endParaRPr lang="fr-CH"/>
          </a:p>
        </p:txBody>
      </p:sp>
      <p:sp>
        <p:nvSpPr>
          <p:cNvPr id="3" name="Espace réservé du texte 2"/>
          <p:cNvSpPr>
            <a:spLocks noGrp="1"/>
          </p:cNvSpPr>
          <p:nvPr>
            <p:ph type="body"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Tree>
    <p:extLst>
      <p:ext uri="{BB962C8B-B14F-4D97-AF65-F5344CB8AC3E}">
        <p14:creationId xmlns:p14="http://schemas.microsoft.com/office/powerpoint/2010/main" val="9212946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re + contenu">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1455577"/>
            <a:ext cx="10515600" cy="4510326"/>
          </a:xfrm>
        </p:spPr>
        <p:txBody>
          <a:bodyPr/>
          <a:lstStyle>
            <a:lvl1pPr marL="228600" indent="-228600">
              <a:buClr>
                <a:schemeClr val="tx2"/>
              </a:buClr>
              <a:buFont typeface="Wingdings" panose="05000000000000000000" pitchFamily="2" charset="2"/>
              <a:buChar char="§"/>
              <a:defRPr sz="3000"/>
            </a:lvl1pPr>
            <a:lvl2pPr marL="685800" indent="-228600">
              <a:buClr>
                <a:schemeClr val="accent5"/>
              </a:buClr>
              <a:buSzPct val="100000"/>
              <a:buFont typeface="Wingdings" panose="05000000000000000000" pitchFamily="2" charset="2"/>
              <a:buChar char="§"/>
              <a:defRPr sz="2500" b="1"/>
            </a:lvl2pPr>
            <a:lvl3pPr marL="1143000" indent="-228600">
              <a:buClr>
                <a:schemeClr val="bg1">
                  <a:lumMod val="75000"/>
                </a:schemeClr>
              </a:buClr>
              <a:buSzPct val="75000"/>
              <a:buFont typeface="Wingdings" panose="05000000000000000000" pitchFamily="2" charset="2"/>
              <a:buChar char="§"/>
              <a:defRPr/>
            </a:lvl3pPr>
            <a:lvl4pPr>
              <a:buClr>
                <a:srgbClr val="E22E28"/>
              </a:buClr>
              <a:defRPr sz="1500"/>
            </a:lvl4pPr>
            <a:lvl5pPr>
              <a:defRPr sz="1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9" name="Espace réservé du texte 8"/>
          <p:cNvSpPr>
            <a:spLocks noGrp="1"/>
          </p:cNvSpPr>
          <p:nvPr>
            <p:ph type="body" sz="quarter" idx="13" hasCustomPrompt="1"/>
          </p:nvPr>
        </p:nvSpPr>
        <p:spPr>
          <a:xfrm>
            <a:off x="838200" y="423863"/>
            <a:ext cx="10515600" cy="646654"/>
          </a:xfrm>
        </p:spPr>
        <p:txBody>
          <a:bodyPr>
            <a:normAutofit/>
          </a:bodyPr>
          <a:lstStyle>
            <a:lvl1pPr marL="0" indent="0">
              <a:buNone/>
              <a:defRPr sz="4000" b="1">
                <a:solidFill>
                  <a:schemeClr val="tx2"/>
                </a:solidFill>
              </a:defRPr>
            </a:lvl1pPr>
          </a:lstStyle>
          <a:p>
            <a:pPr lvl="0"/>
            <a:r>
              <a:rPr lang="fr-FR" dirty="0"/>
              <a:t>Titre de la diapositive</a:t>
            </a:r>
            <a:endParaRPr lang="fr-CH" dirty="0"/>
          </a:p>
        </p:txBody>
      </p:sp>
      <p:pic>
        <p:nvPicPr>
          <p:cNvPr id="5" name="Image 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136426"/>
            <a:ext cx="1386000" cy="504000"/>
          </a:xfrm>
          <a:prstGeom prst="rect">
            <a:avLst/>
          </a:prstGeom>
        </p:spPr>
      </p:pic>
    </p:spTree>
    <p:extLst>
      <p:ext uri="{BB962C8B-B14F-4D97-AF65-F5344CB8AC3E}">
        <p14:creationId xmlns:p14="http://schemas.microsoft.com/office/powerpoint/2010/main" val="17796414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re + sous-titre + 2 colonnes">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118731"/>
            <a:ext cx="10515600" cy="3847171"/>
          </a:xfrm>
        </p:spPr>
        <p:txBody>
          <a:bodyPr/>
          <a:lstStyle>
            <a:lvl1pPr marL="228600" indent="-228600">
              <a:buClr>
                <a:schemeClr val="tx2"/>
              </a:buClr>
              <a:buFont typeface="Wingdings" panose="05000000000000000000" pitchFamily="2" charset="2"/>
              <a:buChar char="§"/>
              <a:defRPr sz="3000"/>
            </a:lvl1pPr>
            <a:lvl2pPr marL="685800" indent="-228600">
              <a:buClr>
                <a:schemeClr val="accent5"/>
              </a:buClr>
              <a:buSzPct val="100000"/>
              <a:buFont typeface="Wingdings" panose="05000000000000000000" pitchFamily="2" charset="2"/>
              <a:buChar char="§"/>
              <a:defRPr sz="2500" b="1"/>
            </a:lvl2pPr>
            <a:lvl3pPr marL="1143000" indent="-228600">
              <a:buClr>
                <a:schemeClr val="bg1">
                  <a:lumMod val="75000"/>
                </a:schemeClr>
              </a:buClr>
              <a:buSzPct val="75000"/>
              <a:buFont typeface="Wingdings" panose="05000000000000000000" pitchFamily="2" charset="2"/>
              <a:buChar char="§"/>
              <a:defRPr/>
            </a:lvl3pPr>
            <a:lvl4pPr>
              <a:buClr>
                <a:srgbClr val="E22E28"/>
              </a:buClr>
              <a:defRPr sz="1500"/>
            </a:lvl4pPr>
            <a:lvl5pPr>
              <a:defRPr sz="1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9" name="Espace réservé du texte 8"/>
          <p:cNvSpPr>
            <a:spLocks noGrp="1"/>
          </p:cNvSpPr>
          <p:nvPr>
            <p:ph type="body" sz="quarter" idx="13" hasCustomPrompt="1"/>
          </p:nvPr>
        </p:nvSpPr>
        <p:spPr>
          <a:xfrm>
            <a:off x="838200" y="423863"/>
            <a:ext cx="10515600" cy="646654"/>
          </a:xfrm>
        </p:spPr>
        <p:txBody>
          <a:bodyPr>
            <a:normAutofit/>
          </a:bodyPr>
          <a:lstStyle>
            <a:lvl1pPr marL="0" indent="0">
              <a:buNone/>
              <a:defRPr sz="4000" b="1">
                <a:solidFill>
                  <a:schemeClr val="tx2"/>
                </a:solidFill>
              </a:defRPr>
            </a:lvl1pPr>
          </a:lstStyle>
          <a:p>
            <a:pPr lvl="0"/>
            <a:r>
              <a:rPr lang="fr-FR" dirty="0"/>
              <a:t>Titre de la diapositive</a:t>
            </a:r>
            <a:endParaRPr lang="fr-CH" dirty="0"/>
          </a:p>
        </p:txBody>
      </p:sp>
      <p:sp>
        <p:nvSpPr>
          <p:cNvPr id="10" name="Espace réservé du texte 8"/>
          <p:cNvSpPr>
            <a:spLocks noGrp="1"/>
          </p:cNvSpPr>
          <p:nvPr>
            <p:ph type="body" sz="quarter" idx="14" hasCustomPrompt="1"/>
          </p:nvPr>
        </p:nvSpPr>
        <p:spPr>
          <a:xfrm>
            <a:off x="838200" y="1124744"/>
            <a:ext cx="10515600" cy="603695"/>
          </a:xfrm>
        </p:spPr>
        <p:txBody>
          <a:bodyPr>
            <a:normAutofit/>
          </a:bodyPr>
          <a:lstStyle>
            <a:lvl1pPr marL="0" indent="0">
              <a:buNone/>
              <a:defRPr sz="3500" b="0">
                <a:solidFill>
                  <a:schemeClr val="tx1"/>
                </a:solidFill>
              </a:defRPr>
            </a:lvl1pPr>
          </a:lstStyle>
          <a:p>
            <a:pPr lvl="0"/>
            <a:r>
              <a:rPr lang="fr-FR" dirty="0"/>
              <a:t>Sous-titre de la diapositive</a:t>
            </a:r>
            <a:endParaRPr lang="fr-CH" dirty="0"/>
          </a:p>
        </p:txBody>
      </p: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136426"/>
            <a:ext cx="1386000" cy="504000"/>
          </a:xfrm>
          <a:prstGeom prst="rect">
            <a:avLst/>
          </a:prstGeom>
        </p:spPr>
      </p:pic>
    </p:spTree>
    <p:extLst>
      <p:ext uri="{BB962C8B-B14F-4D97-AF65-F5344CB8AC3E}">
        <p14:creationId xmlns:p14="http://schemas.microsoft.com/office/powerpoint/2010/main" val="32900417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re  + 2 colonnes">
    <p:spTree>
      <p:nvGrpSpPr>
        <p:cNvPr id="1" name=""/>
        <p:cNvGrpSpPr/>
        <p:nvPr/>
      </p:nvGrpSpPr>
      <p:grpSpPr>
        <a:xfrm>
          <a:off x="0" y="0"/>
          <a:ext cx="0" cy="0"/>
          <a:chOff x="0" y="0"/>
          <a:chExt cx="0" cy="0"/>
        </a:xfrm>
      </p:grpSpPr>
      <p:sp>
        <p:nvSpPr>
          <p:cNvPr id="9" name="Espace réservé du texte 8"/>
          <p:cNvSpPr>
            <a:spLocks noGrp="1"/>
          </p:cNvSpPr>
          <p:nvPr>
            <p:ph type="body" sz="quarter" idx="13" hasCustomPrompt="1"/>
          </p:nvPr>
        </p:nvSpPr>
        <p:spPr>
          <a:xfrm>
            <a:off x="838200" y="423863"/>
            <a:ext cx="10515600" cy="646654"/>
          </a:xfrm>
        </p:spPr>
        <p:txBody>
          <a:bodyPr>
            <a:normAutofit/>
          </a:bodyPr>
          <a:lstStyle>
            <a:lvl1pPr marL="0" indent="0">
              <a:buNone/>
              <a:defRPr sz="4000" b="1">
                <a:solidFill>
                  <a:schemeClr val="tx2"/>
                </a:solidFill>
              </a:defRPr>
            </a:lvl1pPr>
          </a:lstStyle>
          <a:p>
            <a:pPr lvl="0"/>
            <a:r>
              <a:rPr lang="fr-FR" dirty="0"/>
              <a:t>Titre de la diapositive</a:t>
            </a:r>
            <a:endParaRPr lang="fr-CH" dirty="0"/>
          </a:p>
        </p:txBody>
      </p:sp>
      <p:sp>
        <p:nvSpPr>
          <p:cNvPr id="10" name="Espace réservé du contenu 2"/>
          <p:cNvSpPr>
            <a:spLocks noGrp="1"/>
          </p:cNvSpPr>
          <p:nvPr>
            <p:ph idx="18"/>
          </p:nvPr>
        </p:nvSpPr>
        <p:spPr>
          <a:xfrm>
            <a:off x="838200" y="1455577"/>
            <a:ext cx="5130000" cy="4510325"/>
          </a:xfrm>
        </p:spPr>
        <p:txBody>
          <a:bodyPr/>
          <a:lstStyle>
            <a:lvl1pPr marL="228600" indent="-228600">
              <a:buClr>
                <a:schemeClr val="tx2"/>
              </a:buClr>
              <a:buFont typeface="Wingdings" panose="05000000000000000000" pitchFamily="2" charset="2"/>
              <a:buChar char="§"/>
              <a:defRPr sz="3000"/>
            </a:lvl1pPr>
            <a:lvl2pPr marL="685800" indent="-228600">
              <a:buClr>
                <a:schemeClr val="accent5"/>
              </a:buClr>
              <a:buSzPct val="100000"/>
              <a:buFont typeface="Wingdings" panose="05000000000000000000" pitchFamily="2" charset="2"/>
              <a:buChar char="§"/>
              <a:defRPr sz="2500" b="1"/>
            </a:lvl2pPr>
            <a:lvl3pPr marL="1143000" indent="-228600">
              <a:buClr>
                <a:schemeClr val="bg1">
                  <a:lumMod val="75000"/>
                </a:schemeClr>
              </a:buClr>
              <a:buSzPct val="75000"/>
              <a:buFont typeface="Wingdings" panose="05000000000000000000" pitchFamily="2" charset="2"/>
              <a:buChar char="§"/>
              <a:defRPr/>
            </a:lvl3pPr>
            <a:lvl4pPr>
              <a:buClr>
                <a:srgbClr val="E22E28"/>
              </a:buClr>
              <a:defRPr sz="1500"/>
            </a:lvl4pPr>
            <a:lvl5pPr>
              <a:defRPr sz="1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1" name="Espace réservé du contenu 2"/>
          <p:cNvSpPr>
            <a:spLocks noGrp="1"/>
          </p:cNvSpPr>
          <p:nvPr>
            <p:ph idx="19"/>
          </p:nvPr>
        </p:nvSpPr>
        <p:spPr>
          <a:xfrm>
            <a:off x="6223800" y="1455577"/>
            <a:ext cx="5130000" cy="4510325"/>
          </a:xfrm>
        </p:spPr>
        <p:txBody>
          <a:bodyPr/>
          <a:lstStyle>
            <a:lvl1pPr marL="228600" indent="-228600">
              <a:buClr>
                <a:schemeClr val="tx2"/>
              </a:buClr>
              <a:buFont typeface="Wingdings" panose="05000000000000000000" pitchFamily="2" charset="2"/>
              <a:buChar char="§"/>
              <a:defRPr sz="3000"/>
            </a:lvl1pPr>
            <a:lvl2pPr marL="685800" indent="-228600">
              <a:buClr>
                <a:schemeClr val="accent5"/>
              </a:buClr>
              <a:buSzPct val="100000"/>
              <a:buFont typeface="Wingdings" panose="05000000000000000000" pitchFamily="2" charset="2"/>
              <a:buChar char="§"/>
              <a:defRPr sz="2500" b="1"/>
            </a:lvl2pPr>
            <a:lvl3pPr marL="1143000" indent="-228600">
              <a:buClr>
                <a:schemeClr val="bg1">
                  <a:lumMod val="75000"/>
                </a:schemeClr>
              </a:buClr>
              <a:buSzPct val="75000"/>
              <a:buFont typeface="Wingdings" panose="05000000000000000000" pitchFamily="2" charset="2"/>
              <a:buChar char="§"/>
              <a:defRPr/>
            </a:lvl3pPr>
            <a:lvl4pPr>
              <a:buClr>
                <a:srgbClr val="E22E28"/>
              </a:buClr>
              <a:defRPr sz="1500"/>
            </a:lvl4pPr>
            <a:lvl5pPr>
              <a:defRPr sz="1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pic>
        <p:nvPicPr>
          <p:cNvPr id="6" name="Imag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136426"/>
            <a:ext cx="1386000" cy="504000"/>
          </a:xfrm>
          <a:prstGeom prst="rect">
            <a:avLst/>
          </a:prstGeom>
        </p:spPr>
      </p:pic>
    </p:spTree>
    <p:extLst>
      <p:ext uri="{BB962C8B-B14F-4D97-AF65-F5344CB8AC3E}">
        <p14:creationId xmlns:p14="http://schemas.microsoft.com/office/powerpoint/2010/main" val="10989084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re +sous-titre + 2 colonnes">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118731"/>
            <a:ext cx="5130000" cy="3847171"/>
          </a:xfrm>
        </p:spPr>
        <p:txBody>
          <a:bodyPr/>
          <a:lstStyle>
            <a:lvl1pPr marL="228600" indent="-228600">
              <a:buClr>
                <a:schemeClr val="tx2"/>
              </a:buClr>
              <a:buFont typeface="Wingdings" panose="05000000000000000000" pitchFamily="2" charset="2"/>
              <a:buChar char="§"/>
              <a:defRPr sz="3000"/>
            </a:lvl1pPr>
            <a:lvl2pPr marL="685800" indent="-228600">
              <a:buClr>
                <a:schemeClr val="accent5"/>
              </a:buClr>
              <a:buSzPct val="100000"/>
              <a:buFont typeface="Wingdings" panose="05000000000000000000" pitchFamily="2" charset="2"/>
              <a:buChar char="§"/>
              <a:defRPr sz="2500" b="1"/>
            </a:lvl2pPr>
            <a:lvl3pPr marL="1143000" indent="-228600">
              <a:buClr>
                <a:schemeClr val="bg1">
                  <a:lumMod val="75000"/>
                </a:schemeClr>
              </a:buClr>
              <a:buSzPct val="75000"/>
              <a:buFont typeface="Wingdings" panose="05000000000000000000" pitchFamily="2" charset="2"/>
              <a:buChar char="§"/>
              <a:defRPr/>
            </a:lvl3pPr>
            <a:lvl4pPr>
              <a:buClr>
                <a:srgbClr val="E22E28"/>
              </a:buClr>
              <a:defRPr sz="1500"/>
            </a:lvl4pPr>
            <a:lvl5pPr>
              <a:defRPr sz="1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9" name="Espace réservé du texte 8"/>
          <p:cNvSpPr>
            <a:spLocks noGrp="1"/>
          </p:cNvSpPr>
          <p:nvPr>
            <p:ph type="body" sz="quarter" idx="13" hasCustomPrompt="1"/>
          </p:nvPr>
        </p:nvSpPr>
        <p:spPr>
          <a:xfrm>
            <a:off x="838200" y="423863"/>
            <a:ext cx="10515600" cy="646654"/>
          </a:xfrm>
        </p:spPr>
        <p:txBody>
          <a:bodyPr>
            <a:normAutofit/>
          </a:bodyPr>
          <a:lstStyle>
            <a:lvl1pPr marL="0" indent="0">
              <a:buNone/>
              <a:defRPr sz="4000" b="1">
                <a:solidFill>
                  <a:schemeClr val="tx2"/>
                </a:solidFill>
              </a:defRPr>
            </a:lvl1pPr>
          </a:lstStyle>
          <a:p>
            <a:pPr lvl="0"/>
            <a:r>
              <a:rPr lang="fr-FR" dirty="0"/>
              <a:t>Titre de la diapositive</a:t>
            </a:r>
            <a:endParaRPr lang="fr-CH" dirty="0"/>
          </a:p>
        </p:txBody>
      </p:sp>
      <p:sp>
        <p:nvSpPr>
          <p:cNvPr id="10" name="Espace réservé du texte 8"/>
          <p:cNvSpPr>
            <a:spLocks noGrp="1"/>
          </p:cNvSpPr>
          <p:nvPr>
            <p:ph type="body" sz="quarter" idx="14" hasCustomPrompt="1"/>
          </p:nvPr>
        </p:nvSpPr>
        <p:spPr>
          <a:xfrm>
            <a:off x="838200" y="1124744"/>
            <a:ext cx="10515600" cy="603695"/>
          </a:xfrm>
        </p:spPr>
        <p:txBody>
          <a:bodyPr>
            <a:normAutofit/>
          </a:bodyPr>
          <a:lstStyle>
            <a:lvl1pPr marL="0" indent="0">
              <a:buNone/>
              <a:defRPr sz="3500" b="0">
                <a:solidFill>
                  <a:schemeClr val="tx1"/>
                </a:solidFill>
              </a:defRPr>
            </a:lvl1pPr>
          </a:lstStyle>
          <a:p>
            <a:pPr lvl="0"/>
            <a:r>
              <a:rPr lang="fr-FR" dirty="0"/>
              <a:t>Sous-titre de la diapositive</a:t>
            </a:r>
            <a:endParaRPr lang="fr-CH" dirty="0"/>
          </a:p>
        </p:txBody>
      </p:sp>
      <p:sp>
        <p:nvSpPr>
          <p:cNvPr id="11" name="Espace réservé du contenu 2"/>
          <p:cNvSpPr>
            <a:spLocks noGrp="1"/>
          </p:cNvSpPr>
          <p:nvPr>
            <p:ph idx="18"/>
          </p:nvPr>
        </p:nvSpPr>
        <p:spPr>
          <a:xfrm>
            <a:off x="6223800" y="2118731"/>
            <a:ext cx="5130000" cy="3847171"/>
          </a:xfrm>
        </p:spPr>
        <p:txBody>
          <a:bodyPr/>
          <a:lstStyle>
            <a:lvl1pPr marL="228600" indent="-228600">
              <a:buClr>
                <a:schemeClr val="tx2"/>
              </a:buClr>
              <a:buFont typeface="Wingdings" panose="05000000000000000000" pitchFamily="2" charset="2"/>
              <a:buChar char="§"/>
              <a:defRPr sz="3000"/>
            </a:lvl1pPr>
            <a:lvl2pPr marL="685800" indent="-228600">
              <a:buClr>
                <a:schemeClr val="accent5"/>
              </a:buClr>
              <a:buSzPct val="100000"/>
              <a:buFont typeface="Wingdings" panose="05000000000000000000" pitchFamily="2" charset="2"/>
              <a:buChar char="§"/>
              <a:defRPr sz="2500" b="1"/>
            </a:lvl2pPr>
            <a:lvl3pPr marL="1143000" indent="-228600">
              <a:buClr>
                <a:schemeClr val="bg1">
                  <a:lumMod val="75000"/>
                </a:schemeClr>
              </a:buClr>
              <a:buSzPct val="75000"/>
              <a:buFont typeface="Wingdings" panose="05000000000000000000" pitchFamily="2" charset="2"/>
              <a:buChar char="§"/>
              <a:defRPr/>
            </a:lvl3pPr>
            <a:lvl4pPr>
              <a:buClr>
                <a:srgbClr val="E22E28"/>
              </a:buClr>
              <a:defRPr sz="1500"/>
            </a:lvl4pPr>
            <a:lvl5pPr>
              <a:defRPr sz="1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136426"/>
            <a:ext cx="1386000" cy="504000"/>
          </a:xfrm>
          <a:prstGeom prst="rect">
            <a:avLst/>
          </a:prstGeom>
        </p:spPr>
      </p:pic>
    </p:spTree>
    <p:extLst>
      <p:ext uri="{BB962C8B-B14F-4D97-AF65-F5344CB8AC3E}">
        <p14:creationId xmlns:p14="http://schemas.microsoft.com/office/powerpoint/2010/main" val="3717951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re + 3 colonnes">
    <p:spTree>
      <p:nvGrpSpPr>
        <p:cNvPr id="1" name=""/>
        <p:cNvGrpSpPr/>
        <p:nvPr/>
      </p:nvGrpSpPr>
      <p:grpSpPr>
        <a:xfrm>
          <a:off x="0" y="0"/>
          <a:ext cx="0" cy="0"/>
          <a:chOff x="0" y="0"/>
          <a:chExt cx="0" cy="0"/>
        </a:xfrm>
      </p:grpSpPr>
      <p:sp>
        <p:nvSpPr>
          <p:cNvPr id="9" name="Espace réservé du texte 8"/>
          <p:cNvSpPr>
            <a:spLocks noGrp="1"/>
          </p:cNvSpPr>
          <p:nvPr>
            <p:ph type="body" sz="quarter" idx="13" hasCustomPrompt="1"/>
          </p:nvPr>
        </p:nvSpPr>
        <p:spPr>
          <a:xfrm>
            <a:off x="838200" y="423863"/>
            <a:ext cx="10515600" cy="646654"/>
          </a:xfrm>
        </p:spPr>
        <p:txBody>
          <a:bodyPr>
            <a:normAutofit/>
          </a:bodyPr>
          <a:lstStyle>
            <a:lvl1pPr marL="0" indent="0">
              <a:buNone/>
              <a:defRPr sz="4000" b="1">
                <a:solidFill>
                  <a:schemeClr val="tx2"/>
                </a:solidFill>
              </a:defRPr>
            </a:lvl1pPr>
          </a:lstStyle>
          <a:p>
            <a:pPr lvl="0"/>
            <a:r>
              <a:rPr lang="fr-FR" dirty="0"/>
              <a:t>Titre de la diapositive</a:t>
            </a:r>
            <a:endParaRPr lang="fr-CH" dirty="0"/>
          </a:p>
        </p:txBody>
      </p:sp>
      <p:sp>
        <p:nvSpPr>
          <p:cNvPr id="8" name="Espace réservé du contenu 2"/>
          <p:cNvSpPr>
            <a:spLocks noGrp="1"/>
          </p:cNvSpPr>
          <p:nvPr>
            <p:ph idx="1"/>
          </p:nvPr>
        </p:nvSpPr>
        <p:spPr>
          <a:xfrm>
            <a:off x="838200" y="1455577"/>
            <a:ext cx="3420000" cy="4510325"/>
          </a:xfrm>
        </p:spPr>
        <p:txBody>
          <a:bodyPr/>
          <a:lstStyle>
            <a:lvl1pPr marL="228600" indent="-228600">
              <a:buClr>
                <a:schemeClr val="tx2"/>
              </a:buClr>
              <a:buFont typeface="Wingdings" panose="05000000000000000000" pitchFamily="2" charset="2"/>
              <a:buChar char="§"/>
              <a:defRPr sz="3000"/>
            </a:lvl1pPr>
            <a:lvl2pPr marL="685800" indent="-228600">
              <a:buClr>
                <a:schemeClr val="accent5"/>
              </a:buClr>
              <a:buSzPct val="100000"/>
              <a:buFont typeface="Wingdings" panose="05000000000000000000" pitchFamily="2" charset="2"/>
              <a:buChar char="§"/>
              <a:defRPr sz="2500" b="1"/>
            </a:lvl2pPr>
            <a:lvl3pPr marL="1143000" indent="-228600">
              <a:buClr>
                <a:schemeClr val="bg1">
                  <a:lumMod val="75000"/>
                </a:schemeClr>
              </a:buClr>
              <a:buSzPct val="75000"/>
              <a:buFont typeface="Wingdings" panose="05000000000000000000" pitchFamily="2" charset="2"/>
              <a:buChar char="§"/>
              <a:defRPr/>
            </a:lvl3pPr>
            <a:lvl4pPr>
              <a:buClr>
                <a:srgbClr val="E22E28"/>
              </a:buClr>
              <a:defRPr sz="1500"/>
            </a:lvl4pPr>
            <a:lvl5pPr>
              <a:defRPr sz="1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2" name="Espace réservé du contenu 2"/>
          <p:cNvSpPr>
            <a:spLocks noGrp="1"/>
          </p:cNvSpPr>
          <p:nvPr>
            <p:ph idx="20"/>
          </p:nvPr>
        </p:nvSpPr>
        <p:spPr>
          <a:xfrm>
            <a:off x="4386000" y="1455577"/>
            <a:ext cx="3420000" cy="4510325"/>
          </a:xfrm>
        </p:spPr>
        <p:txBody>
          <a:bodyPr/>
          <a:lstStyle>
            <a:lvl1pPr marL="228600" indent="-228600">
              <a:buClr>
                <a:schemeClr val="tx2"/>
              </a:buClr>
              <a:buFont typeface="Wingdings" panose="05000000000000000000" pitchFamily="2" charset="2"/>
              <a:buChar char="§"/>
              <a:defRPr sz="3000"/>
            </a:lvl1pPr>
            <a:lvl2pPr marL="685800" indent="-228600">
              <a:buClr>
                <a:schemeClr val="accent5"/>
              </a:buClr>
              <a:buSzPct val="100000"/>
              <a:buFont typeface="Wingdings" panose="05000000000000000000" pitchFamily="2" charset="2"/>
              <a:buChar char="§"/>
              <a:defRPr sz="2500" b="1"/>
            </a:lvl2pPr>
            <a:lvl3pPr marL="1143000" indent="-228600">
              <a:buClr>
                <a:schemeClr val="bg1">
                  <a:lumMod val="75000"/>
                </a:schemeClr>
              </a:buClr>
              <a:buSzPct val="75000"/>
              <a:buFont typeface="Wingdings" panose="05000000000000000000" pitchFamily="2" charset="2"/>
              <a:buChar char="§"/>
              <a:defRPr/>
            </a:lvl3pPr>
            <a:lvl4pPr>
              <a:buClr>
                <a:srgbClr val="E22E28"/>
              </a:buClr>
              <a:defRPr sz="1500"/>
            </a:lvl4pPr>
            <a:lvl5pPr>
              <a:defRPr sz="1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4" name="Espace réservé du contenu 2"/>
          <p:cNvSpPr>
            <a:spLocks noGrp="1"/>
          </p:cNvSpPr>
          <p:nvPr>
            <p:ph idx="21"/>
          </p:nvPr>
        </p:nvSpPr>
        <p:spPr>
          <a:xfrm>
            <a:off x="7933800" y="1455577"/>
            <a:ext cx="3420000" cy="4510325"/>
          </a:xfrm>
        </p:spPr>
        <p:txBody>
          <a:bodyPr/>
          <a:lstStyle>
            <a:lvl1pPr marL="228600" indent="-228600">
              <a:buClr>
                <a:schemeClr val="tx2"/>
              </a:buClr>
              <a:buFont typeface="Wingdings" panose="05000000000000000000" pitchFamily="2" charset="2"/>
              <a:buChar char="§"/>
              <a:defRPr sz="3000"/>
            </a:lvl1pPr>
            <a:lvl2pPr marL="685800" indent="-228600">
              <a:buClr>
                <a:schemeClr val="accent5"/>
              </a:buClr>
              <a:buSzPct val="100000"/>
              <a:buFont typeface="Wingdings" panose="05000000000000000000" pitchFamily="2" charset="2"/>
              <a:buChar char="§"/>
              <a:defRPr sz="2500" b="1"/>
            </a:lvl2pPr>
            <a:lvl3pPr marL="1143000" indent="-228600">
              <a:buClr>
                <a:schemeClr val="bg1">
                  <a:lumMod val="75000"/>
                </a:schemeClr>
              </a:buClr>
              <a:buSzPct val="75000"/>
              <a:buFont typeface="Wingdings" panose="05000000000000000000" pitchFamily="2" charset="2"/>
              <a:buChar char="§"/>
              <a:defRPr/>
            </a:lvl3pPr>
            <a:lvl4pPr>
              <a:buClr>
                <a:srgbClr val="E22E28"/>
              </a:buClr>
              <a:defRPr sz="1500"/>
            </a:lvl4pPr>
            <a:lvl5pPr>
              <a:defRPr sz="1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pic>
        <p:nvPicPr>
          <p:cNvPr id="7" name="Image 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136426"/>
            <a:ext cx="1386000" cy="504000"/>
          </a:xfrm>
          <a:prstGeom prst="rect">
            <a:avLst/>
          </a:prstGeom>
        </p:spPr>
      </p:pic>
    </p:spTree>
    <p:extLst>
      <p:ext uri="{BB962C8B-B14F-4D97-AF65-F5344CB8AC3E}">
        <p14:creationId xmlns:p14="http://schemas.microsoft.com/office/powerpoint/2010/main" val="2843470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re + sous-titre + 3 colonnes">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838200" y="2118731"/>
            <a:ext cx="3420000" cy="3847171"/>
          </a:xfrm>
        </p:spPr>
        <p:txBody>
          <a:bodyPr/>
          <a:lstStyle>
            <a:lvl1pPr marL="228600" indent="-228600">
              <a:buClr>
                <a:schemeClr val="tx2"/>
              </a:buClr>
              <a:buFont typeface="Wingdings" panose="05000000000000000000" pitchFamily="2" charset="2"/>
              <a:buChar char="§"/>
              <a:defRPr sz="3000"/>
            </a:lvl1pPr>
            <a:lvl2pPr marL="685800" indent="-228600">
              <a:buClr>
                <a:schemeClr val="accent5"/>
              </a:buClr>
              <a:buSzPct val="100000"/>
              <a:buFont typeface="Wingdings" panose="05000000000000000000" pitchFamily="2" charset="2"/>
              <a:buChar char="§"/>
              <a:defRPr sz="2500" b="1"/>
            </a:lvl2pPr>
            <a:lvl3pPr marL="1143000" indent="-228600">
              <a:buClr>
                <a:schemeClr val="bg1">
                  <a:lumMod val="75000"/>
                </a:schemeClr>
              </a:buClr>
              <a:buSzPct val="75000"/>
              <a:buFont typeface="Wingdings" panose="05000000000000000000" pitchFamily="2" charset="2"/>
              <a:buChar char="§"/>
              <a:defRPr/>
            </a:lvl3pPr>
            <a:lvl4pPr>
              <a:buClr>
                <a:srgbClr val="E22E28"/>
              </a:buClr>
              <a:defRPr sz="1500"/>
            </a:lvl4pPr>
            <a:lvl5pPr>
              <a:defRPr sz="1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9" name="Espace réservé du texte 8"/>
          <p:cNvSpPr>
            <a:spLocks noGrp="1"/>
          </p:cNvSpPr>
          <p:nvPr>
            <p:ph type="body" sz="quarter" idx="13" hasCustomPrompt="1"/>
          </p:nvPr>
        </p:nvSpPr>
        <p:spPr>
          <a:xfrm>
            <a:off x="838200" y="423863"/>
            <a:ext cx="10515600" cy="646654"/>
          </a:xfrm>
        </p:spPr>
        <p:txBody>
          <a:bodyPr>
            <a:normAutofit/>
          </a:bodyPr>
          <a:lstStyle>
            <a:lvl1pPr marL="0" indent="0">
              <a:buNone/>
              <a:defRPr sz="4000" b="1">
                <a:solidFill>
                  <a:schemeClr val="tx2"/>
                </a:solidFill>
              </a:defRPr>
            </a:lvl1pPr>
          </a:lstStyle>
          <a:p>
            <a:pPr lvl="0"/>
            <a:r>
              <a:rPr lang="fr-FR" dirty="0"/>
              <a:t>Titre de la diapositive</a:t>
            </a:r>
            <a:endParaRPr lang="fr-CH" dirty="0"/>
          </a:p>
        </p:txBody>
      </p:sp>
      <p:sp>
        <p:nvSpPr>
          <p:cNvPr id="10" name="Espace réservé du texte 8"/>
          <p:cNvSpPr>
            <a:spLocks noGrp="1"/>
          </p:cNvSpPr>
          <p:nvPr>
            <p:ph type="body" sz="quarter" idx="14" hasCustomPrompt="1"/>
          </p:nvPr>
        </p:nvSpPr>
        <p:spPr>
          <a:xfrm>
            <a:off x="838200" y="1124744"/>
            <a:ext cx="10515600" cy="603695"/>
          </a:xfrm>
        </p:spPr>
        <p:txBody>
          <a:bodyPr>
            <a:normAutofit/>
          </a:bodyPr>
          <a:lstStyle>
            <a:lvl1pPr marL="0" indent="0">
              <a:buNone/>
              <a:defRPr sz="3500" b="0">
                <a:solidFill>
                  <a:schemeClr val="tx1"/>
                </a:solidFill>
              </a:defRPr>
            </a:lvl1pPr>
          </a:lstStyle>
          <a:p>
            <a:pPr lvl="0"/>
            <a:r>
              <a:rPr lang="fr-FR" dirty="0"/>
              <a:t>Sous-titre de la diapositive</a:t>
            </a:r>
            <a:endParaRPr lang="fr-CH" dirty="0"/>
          </a:p>
        </p:txBody>
      </p:sp>
      <p:sp>
        <p:nvSpPr>
          <p:cNvPr id="14" name="Espace réservé du contenu 2"/>
          <p:cNvSpPr>
            <a:spLocks noGrp="1"/>
          </p:cNvSpPr>
          <p:nvPr>
            <p:ph idx="18"/>
          </p:nvPr>
        </p:nvSpPr>
        <p:spPr>
          <a:xfrm>
            <a:off x="4386000" y="2118731"/>
            <a:ext cx="3420000" cy="3847171"/>
          </a:xfrm>
        </p:spPr>
        <p:txBody>
          <a:bodyPr/>
          <a:lstStyle>
            <a:lvl1pPr marL="228600" indent="-228600">
              <a:buClr>
                <a:schemeClr val="tx2"/>
              </a:buClr>
              <a:buFont typeface="Wingdings" panose="05000000000000000000" pitchFamily="2" charset="2"/>
              <a:buChar char="§"/>
              <a:defRPr sz="3000"/>
            </a:lvl1pPr>
            <a:lvl2pPr marL="685800" indent="-228600">
              <a:buClr>
                <a:schemeClr val="accent5"/>
              </a:buClr>
              <a:buSzPct val="100000"/>
              <a:buFont typeface="Wingdings" panose="05000000000000000000" pitchFamily="2" charset="2"/>
              <a:buChar char="§"/>
              <a:defRPr sz="2500" b="1"/>
            </a:lvl2pPr>
            <a:lvl3pPr marL="1143000" indent="-228600">
              <a:buClr>
                <a:schemeClr val="bg1">
                  <a:lumMod val="75000"/>
                </a:schemeClr>
              </a:buClr>
              <a:buSzPct val="75000"/>
              <a:buFont typeface="Wingdings" panose="05000000000000000000" pitchFamily="2" charset="2"/>
              <a:buChar char="§"/>
              <a:defRPr/>
            </a:lvl3pPr>
            <a:lvl4pPr>
              <a:buClr>
                <a:srgbClr val="E22E28"/>
              </a:buClr>
              <a:defRPr sz="1500"/>
            </a:lvl4pPr>
            <a:lvl5pPr>
              <a:defRPr sz="1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5" name="Espace réservé du contenu 2"/>
          <p:cNvSpPr>
            <a:spLocks noGrp="1"/>
          </p:cNvSpPr>
          <p:nvPr>
            <p:ph idx="19"/>
          </p:nvPr>
        </p:nvSpPr>
        <p:spPr>
          <a:xfrm>
            <a:off x="7933800" y="2118731"/>
            <a:ext cx="3420000" cy="3847171"/>
          </a:xfrm>
        </p:spPr>
        <p:txBody>
          <a:bodyPr/>
          <a:lstStyle>
            <a:lvl1pPr marL="228600" indent="-228600">
              <a:buClr>
                <a:schemeClr val="tx2"/>
              </a:buClr>
              <a:buFont typeface="Wingdings" panose="05000000000000000000" pitchFamily="2" charset="2"/>
              <a:buChar char="§"/>
              <a:defRPr sz="3000"/>
            </a:lvl1pPr>
            <a:lvl2pPr marL="685800" indent="-228600">
              <a:buClr>
                <a:schemeClr val="accent5"/>
              </a:buClr>
              <a:buSzPct val="100000"/>
              <a:buFont typeface="Wingdings" panose="05000000000000000000" pitchFamily="2" charset="2"/>
              <a:buChar char="§"/>
              <a:defRPr sz="2500" b="1"/>
            </a:lvl2pPr>
            <a:lvl3pPr marL="1143000" indent="-228600">
              <a:buClr>
                <a:schemeClr val="bg1">
                  <a:lumMod val="75000"/>
                </a:schemeClr>
              </a:buClr>
              <a:buSzPct val="75000"/>
              <a:buFont typeface="Wingdings" panose="05000000000000000000" pitchFamily="2" charset="2"/>
              <a:buChar char="§"/>
              <a:defRPr/>
            </a:lvl3pPr>
            <a:lvl4pPr>
              <a:buClr>
                <a:srgbClr val="E22E28"/>
              </a:buClr>
              <a:defRPr sz="1500"/>
            </a:lvl4pPr>
            <a:lvl5pPr>
              <a:defRPr sz="1000"/>
            </a:lvl5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pic>
        <p:nvPicPr>
          <p:cNvPr id="8" name="Imag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38200" y="6136426"/>
            <a:ext cx="1386000" cy="504000"/>
          </a:xfrm>
          <a:prstGeom prst="rect">
            <a:avLst/>
          </a:prstGeom>
        </p:spPr>
      </p:pic>
    </p:spTree>
    <p:extLst>
      <p:ext uri="{BB962C8B-B14F-4D97-AF65-F5344CB8AC3E}">
        <p14:creationId xmlns:p14="http://schemas.microsoft.com/office/powerpoint/2010/main" val="26770239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p:spTree>
      <p:nvGrpSpPr>
        <p:cNvPr id="1" name=""/>
        <p:cNvGrpSpPr/>
        <p:nvPr/>
      </p:nvGrpSpPr>
      <p:grpSpPr>
        <a:xfrm>
          <a:off x="0" y="0"/>
          <a:ext cx="0" cy="0"/>
          <a:chOff x="0" y="0"/>
          <a:chExt cx="0" cy="0"/>
        </a:xfrm>
      </p:grpSpPr>
      <p:sp>
        <p:nvSpPr>
          <p:cNvPr id="8" name="Espace réservé pour une image  7"/>
          <p:cNvSpPr>
            <a:spLocks noGrp="1"/>
          </p:cNvSpPr>
          <p:nvPr>
            <p:ph type="pic" sz="quarter" idx="10"/>
          </p:nvPr>
        </p:nvSpPr>
        <p:spPr>
          <a:xfrm>
            <a:off x="0" y="0"/>
            <a:ext cx="12192000" cy="6858000"/>
          </a:xfrm>
        </p:spPr>
        <p:txBody>
          <a:bodyPr/>
          <a:lstStyle/>
          <a:p>
            <a:r>
              <a:rPr lang="fr-FR"/>
              <a:t>Cliquez sur l'icône pour ajouter une image</a:t>
            </a:r>
            <a:endParaRPr lang="fr-CH"/>
          </a:p>
        </p:txBody>
      </p:sp>
    </p:spTree>
    <p:extLst>
      <p:ext uri="{BB962C8B-B14F-4D97-AF65-F5344CB8AC3E}">
        <p14:creationId xmlns:p14="http://schemas.microsoft.com/office/powerpoint/2010/main" val="21234747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 gros texte">
    <p:spTree>
      <p:nvGrpSpPr>
        <p:cNvPr id="1" name=""/>
        <p:cNvGrpSpPr/>
        <p:nvPr/>
      </p:nvGrpSpPr>
      <p:grpSpPr>
        <a:xfrm>
          <a:off x="0" y="0"/>
          <a:ext cx="0" cy="0"/>
          <a:chOff x="0" y="0"/>
          <a:chExt cx="0" cy="0"/>
        </a:xfrm>
      </p:grpSpPr>
      <p:sp>
        <p:nvSpPr>
          <p:cNvPr id="8" name="Espace réservé pour une image  7"/>
          <p:cNvSpPr>
            <a:spLocks noGrp="1"/>
          </p:cNvSpPr>
          <p:nvPr>
            <p:ph type="pic" sz="quarter" idx="10"/>
          </p:nvPr>
        </p:nvSpPr>
        <p:spPr>
          <a:xfrm>
            <a:off x="0" y="0"/>
            <a:ext cx="12192000" cy="6858000"/>
          </a:xfrm>
        </p:spPr>
        <p:txBody>
          <a:bodyPr/>
          <a:lstStyle/>
          <a:p>
            <a:r>
              <a:rPr lang="fr-FR"/>
              <a:t>Cliquez sur l'icône pour ajouter une image</a:t>
            </a:r>
            <a:endParaRPr lang="fr-CH"/>
          </a:p>
        </p:txBody>
      </p:sp>
      <p:sp>
        <p:nvSpPr>
          <p:cNvPr id="3" name="Espace réservé du texte 7"/>
          <p:cNvSpPr>
            <a:spLocks noGrp="1"/>
          </p:cNvSpPr>
          <p:nvPr>
            <p:ph type="body" sz="quarter" idx="11" hasCustomPrompt="1"/>
          </p:nvPr>
        </p:nvSpPr>
        <p:spPr>
          <a:xfrm>
            <a:off x="1037059" y="1605505"/>
            <a:ext cx="6626829" cy="3646991"/>
          </a:xfrm>
        </p:spPr>
        <p:txBody>
          <a:bodyPr>
            <a:normAutofit/>
          </a:bodyPr>
          <a:lstStyle>
            <a:lvl1pPr marL="0" indent="0">
              <a:buNone/>
              <a:defRPr sz="4000" b="1" cap="all" baseline="0"/>
            </a:lvl1pPr>
          </a:lstStyle>
          <a:p>
            <a:pPr lvl="0"/>
            <a:r>
              <a:rPr lang="fr-CH" dirty="0"/>
              <a:t>Diapo grande image + gros texte</a:t>
            </a:r>
          </a:p>
        </p:txBody>
      </p:sp>
    </p:spTree>
    <p:extLst>
      <p:ext uri="{BB962C8B-B14F-4D97-AF65-F5344CB8AC3E}">
        <p14:creationId xmlns:p14="http://schemas.microsoft.com/office/powerpoint/2010/main" val="5768523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dirty="0"/>
              <a:t>Modifiez le style du titre</a:t>
            </a:r>
            <a:endParaRPr lang="fr-CH" dirty="0"/>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Tree>
    <p:extLst>
      <p:ext uri="{BB962C8B-B14F-4D97-AF65-F5344CB8AC3E}">
        <p14:creationId xmlns:p14="http://schemas.microsoft.com/office/powerpoint/2010/main" val="3300625479"/>
      </p:ext>
    </p:extLst>
  </p:cSld>
  <p:clrMap bg1="lt1" tx1="dk1" bg2="lt2" tx2="dk2" accent1="accent1" accent2="accent2" accent3="accent3" accent4="accent4" accent5="accent5" accent6="accent6" hlink="hlink" folHlink="folHlink"/>
  <p:sldLayoutIdLst>
    <p:sldLayoutId id="2147483660" r:id="rId1"/>
    <p:sldLayoutId id="2147483666" r:id="rId2"/>
    <p:sldLayoutId id="2147483650" r:id="rId3"/>
    <p:sldLayoutId id="2147483667" r:id="rId4"/>
    <p:sldLayoutId id="2147483663" r:id="rId5"/>
    <p:sldLayoutId id="2147483668" r:id="rId6"/>
    <p:sldLayoutId id="2147483665" r:id="rId7"/>
    <p:sldLayoutId id="2147483651" r:id="rId8"/>
    <p:sldLayoutId id="2147483664" r:id="rId9"/>
    <p:sldLayoutId id="2147483655" r:id="rId10"/>
    <p:sldLayoutId id="2147483662" r:id="rId11"/>
    <p:sldLayoutId id="2147483669" r:id="rId12"/>
  </p:sldLayoutIdLst>
  <p:txStyles>
    <p:titleStyle>
      <a:lvl1pPr algn="l" defTabSz="914400" rtl="0" eaLnBrk="1" latinLnBrk="0" hangingPunct="1">
        <a:lnSpc>
          <a:spcPct val="90000"/>
        </a:lnSpc>
        <a:spcBef>
          <a:spcPct val="0"/>
        </a:spcBef>
        <a:buNone/>
        <a:defRPr sz="4000" b="1" kern="1200">
          <a:solidFill>
            <a:schemeClr val="tx2"/>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6.jp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hyperlink" Target="https://github.com/infothequeheg/escape-the-lab" TargetMode="External"/><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hyperlink" Target="mailto:arodes@hes-so.ch" TargetMode="External"/><Relationship Id="rId2" Type="http://schemas.openxmlformats.org/officeDocument/2006/relationships/notesSlide" Target="../notesSlides/notesSlide22.xml"/><Relationship Id="rId1" Type="http://schemas.openxmlformats.org/officeDocument/2006/relationships/slideLayout" Target="../slideLayouts/slideLayout3.xml"/><Relationship Id="rId4" Type="http://schemas.openxmlformats.org/officeDocument/2006/relationships/image" Target="../media/image18.png"/></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image" Target="../media/image8.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0"/>
          </p:nvPr>
        </p:nvSpPr>
        <p:spPr/>
        <p:txBody>
          <a:bodyPr/>
          <a:lstStyle/>
          <a:p>
            <a:r>
              <a:rPr lang="fr-CH" dirty="0"/>
              <a:t>10 mai 2022</a:t>
            </a:r>
          </a:p>
        </p:txBody>
      </p:sp>
      <p:sp>
        <p:nvSpPr>
          <p:cNvPr id="3" name="Espace réservé du texte 2"/>
          <p:cNvSpPr>
            <a:spLocks noGrp="1"/>
          </p:cNvSpPr>
          <p:nvPr>
            <p:ph type="body" sz="quarter" idx="11"/>
          </p:nvPr>
        </p:nvSpPr>
        <p:spPr/>
        <p:txBody>
          <a:bodyPr>
            <a:normAutofit fontScale="92500"/>
          </a:bodyPr>
          <a:lstStyle/>
          <a:p>
            <a:r>
              <a:rPr lang="fr-CH" dirty="0"/>
              <a:t>ArODES et les publications des </a:t>
            </a:r>
            <a:r>
              <a:rPr lang="fr-CH" dirty="0" err="1"/>
              <a:t>chercheur·euse·s</a:t>
            </a:r>
            <a:r>
              <a:rPr lang="fr-CH" dirty="0"/>
              <a:t> de la HES-SO</a:t>
            </a:r>
          </a:p>
        </p:txBody>
      </p:sp>
      <p:sp>
        <p:nvSpPr>
          <p:cNvPr id="4" name="Espace réservé du texte 3"/>
          <p:cNvSpPr>
            <a:spLocks noGrp="1"/>
          </p:cNvSpPr>
          <p:nvPr>
            <p:ph type="body" sz="quarter" idx="12"/>
          </p:nvPr>
        </p:nvSpPr>
        <p:spPr/>
        <p:txBody>
          <a:bodyPr/>
          <a:lstStyle/>
          <a:p>
            <a:r>
              <a:rPr lang="fr-CH" dirty="0"/>
              <a:t>Raphaël Grolimund et Virginie Keller</a:t>
            </a:r>
          </a:p>
        </p:txBody>
      </p:sp>
      <p:sp>
        <p:nvSpPr>
          <p:cNvPr id="5" name="Espace réservé du texte 4"/>
          <p:cNvSpPr>
            <a:spLocks noGrp="1"/>
          </p:cNvSpPr>
          <p:nvPr>
            <p:ph type="body" sz="quarter" idx="13"/>
          </p:nvPr>
        </p:nvSpPr>
        <p:spPr/>
        <p:txBody>
          <a:bodyPr>
            <a:normAutofit lnSpcReduction="10000"/>
          </a:bodyPr>
          <a:lstStyle/>
          <a:p>
            <a:r>
              <a:rPr lang="fr-CH" dirty="0"/>
              <a:t>Bibliothécaires à l’Infothèque de la HEG Genève</a:t>
            </a:r>
          </a:p>
        </p:txBody>
      </p:sp>
      <p:pic>
        <p:nvPicPr>
          <p:cNvPr id="6" name="Imag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332668" y="1616329"/>
            <a:ext cx="6365620" cy="1009012"/>
          </a:xfrm>
          <a:prstGeom prst="rect">
            <a:avLst/>
          </a:prstGeom>
        </p:spPr>
      </p:pic>
    </p:spTree>
    <p:extLst>
      <p:ext uri="{BB962C8B-B14F-4D97-AF65-F5344CB8AC3E}">
        <p14:creationId xmlns:p14="http://schemas.microsoft.com/office/powerpoint/2010/main" val="365751919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texte 6"/>
          <p:cNvSpPr>
            <a:spLocks noGrp="1"/>
          </p:cNvSpPr>
          <p:nvPr>
            <p:ph type="body" sz="quarter" idx="13"/>
          </p:nvPr>
        </p:nvSpPr>
        <p:spPr/>
        <p:txBody>
          <a:bodyPr/>
          <a:lstStyle/>
          <a:p>
            <a:r>
              <a:rPr lang="fr-CH" dirty="0">
                <a:solidFill>
                  <a:schemeClr val="tx1"/>
                </a:solidFill>
              </a:rPr>
              <a:t>Etape 3b</a:t>
            </a:r>
            <a:r>
              <a:rPr lang="fr-CH" dirty="0"/>
              <a:t> </a:t>
            </a:r>
          </a:p>
        </p:txBody>
      </p:sp>
      <p:sp>
        <p:nvSpPr>
          <p:cNvPr id="8" name="Espace réservé du texte 7"/>
          <p:cNvSpPr>
            <a:spLocks noGrp="1"/>
          </p:cNvSpPr>
          <p:nvPr>
            <p:ph type="body" sz="quarter" idx="14"/>
          </p:nvPr>
        </p:nvSpPr>
        <p:spPr>
          <a:xfrm>
            <a:off x="962525" y="1270469"/>
            <a:ext cx="10515600" cy="603695"/>
          </a:xfrm>
        </p:spPr>
        <p:txBody>
          <a:bodyPr>
            <a:normAutofit/>
          </a:bodyPr>
          <a:lstStyle/>
          <a:p>
            <a:pPr lvl="0"/>
            <a:r>
              <a:rPr lang="fr-CH" sz="2800" dirty="0"/>
              <a:t>Vérification des droits de copyright</a:t>
            </a:r>
            <a:endParaRPr lang="fr-FR" sz="2800" dirty="0"/>
          </a:p>
          <a:p>
            <a:endParaRPr lang="fr-CH" dirty="0"/>
          </a:p>
        </p:txBody>
      </p:sp>
      <p:sp>
        <p:nvSpPr>
          <p:cNvPr id="14" name="ZoneTexte 13">
            <a:extLst>
              <a:ext uri="{FF2B5EF4-FFF2-40B4-BE49-F238E27FC236}">
                <a16:creationId xmlns:a16="http://schemas.microsoft.com/office/drawing/2014/main" id="{C0D5A3D1-1728-483D-B413-6EEE53165ADB}"/>
              </a:ext>
            </a:extLst>
          </p:cNvPr>
          <p:cNvSpPr txBox="1"/>
          <p:nvPr/>
        </p:nvSpPr>
        <p:spPr>
          <a:xfrm>
            <a:off x="962525" y="2038232"/>
            <a:ext cx="4724401" cy="923330"/>
          </a:xfrm>
          <a:prstGeom prst="rect">
            <a:avLst/>
          </a:prstGeom>
          <a:noFill/>
        </p:spPr>
        <p:txBody>
          <a:bodyPr wrap="square" rtlCol="0">
            <a:spAutoFit/>
          </a:bodyPr>
          <a:lstStyle/>
          <a:p>
            <a:r>
              <a:rPr lang="fr-CH" dirty="0"/>
              <a:t>Le/la bibliothécaire-archiviste définit le type d’accès du full-</a:t>
            </a:r>
            <a:r>
              <a:rPr lang="fr-CH" dirty="0" err="1"/>
              <a:t>text</a:t>
            </a:r>
            <a:r>
              <a:rPr lang="fr-CH" dirty="0"/>
              <a:t> à l’aide du contrat de copyright</a:t>
            </a:r>
          </a:p>
        </p:txBody>
      </p:sp>
      <p:sp>
        <p:nvSpPr>
          <p:cNvPr id="2" name="ZoneTexte 1">
            <a:extLst>
              <a:ext uri="{FF2B5EF4-FFF2-40B4-BE49-F238E27FC236}">
                <a16:creationId xmlns:a16="http://schemas.microsoft.com/office/drawing/2014/main" id="{A7454780-7F18-4AB9-B007-E42E6F09A239}"/>
              </a:ext>
            </a:extLst>
          </p:cNvPr>
          <p:cNvSpPr txBox="1"/>
          <p:nvPr/>
        </p:nvSpPr>
        <p:spPr>
          <a:xfrm>
            <a:off x="6762541" y="2074116"/>
            <a:ext cx="4340888" cy="3693319"/>
          </a:xfrm>
          <a:prstGeom prst="rect">
            <a:avLst/>
          </a:prstGeom>
          <a:noFill/>
        </p:spPr>
        <p:txBody>
          <a:bodyPr wrap="square" rtlCol="0">
            <a:spAutoFit/>
          </a:bodyPr>
          <a:lstStyle/>
          <a:p>
            <a:endParaRPr lang="fr-CH" b="1" dirty="0"/>
          </a:p>
          <a:p>
            <a:pPr marL="285750" indent="-285750">
              <a:buFont typeface="Wingdings" panose="05000000000000000000" pitchFamily="2" charset="2"/>
              <a:buChar char="q"/>
            </a:pPr>
            <a:r>
              <a:rPr lang="fr-CH" dirty="0"/>
              <a:t>Contrôler le type de PDF (</a:t>
            </a:r>
            <a:r>
              <a:rPr lang="fr-CH" dirty="0" err="1"/>
              <a:t>preprint</a:t>
            </a:r>
            <a:r>
              <a:rPr lang="fr-CH" dirty="0"/>
              <a:t>, </a:t>
            </a:r>
            <a:r>
              <a:rPr lang="fr-CH" dirty="0" err="1"/>
              <a:t>author</a:t>
            </a:r>
            <a:r>
              <a:rPr lang="fr-CH" dirty="0"/>
              <a:t> </a:t>
            </a:r>
            <a:r>
              <a:rPr lang="fr-CH" dirty="0" err="1"/>
              <a:t>postprint</a:t>
            </a:r>
            <a:r>
              <a:rPr lang="fr-CH" dirty="0"/>
              <a:t> ou </a:t>
            </a:r>
            <a:r>
              <a:rPr lang="fr-CH" dirty="0" err="1"/>
              <a:t>published</a:t>
            </a:r>
            <a:r>
              <a:rPr lang="fr-CH" dirty="0"/>
              <a:t> version)</a:t>
            </a:r>
          </a:p>
          <a:p>
            <a:endParaRPr lang="fr-CH" dirty="0"/>
          </a:p>
          <a:p>
            <a:pPr marL="285750" indent="-285750">
              <a:buFont typeface="Wingdings" panose="05000000000000000000" pitchFamily="2" charset="2"/>
              <a:buChar char="q"/>
            </a:pPr>
            <a:r>
              <a:rPr lang="fr-CH" dirty="0"/>
              <a:t>Lecture du contrat de copyright (sinon consulter le site de l’éditeur ou l’article)</a:t>
            </a:r>
          </a:p>
          <a:p>
            <a:endParaRPr lang="fr-CH" dirty="0"/>
          </a:p>
          <a:p>
            <a:pPr marL="285750" indent="-285750">
              <a:buFont typeface="Wingdings" panose="05000000000000000000" pitchFamily="2" charset="2"/>
              <a:buChar char="q"/>
            </a:pPr>
            <a:r>
              <a:rPr lang="fr-CH" dirty="0"/>
              <a:t>Vérification des droits via Sherpa-Roméo</a:t>
            </a:r>
          </a:p>
          <a:p>
            <a:endParaRPr lang="fr-CH" dirty="0"/>
          </a:p>
          <a:p>
            <a:pPr marL="285750" indent="-285750">
              <a:buFont typeface="Wingdings" panose="05000000000000000000" pitchFamily="2" charset="2"/>
              <a:buChar char="q"/>
            </a:pPr>
            <a:r>
              <a:rPr lang="fr-CH" dirty="0"/>
              <a:t>Définition du type d'accès (accès libre OU non diffusé)</a:t>
            </a:r>
          </a:p>
        </p:txBody>
      </p:sp>
      <p:pic>
        <p:nvPicPr>
          <p:cNvPr id="3" name="Imag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007890" y="3125630"/>
            <a:ext cx="4088110" cy="2772250"/>
          </a:xfrm>
          <a:prstGeom prst="rect">
            <a:avLst/>
          </a:prstGeom>
        </p:spPr>
      </p:pic>
    </p:spTree>
    <p:extLst>
      <p:ext uri="{BB962C8B-B14F-4D97-AF65-F5344CB8AC3E}">
        <p14:creationId xmlns:p14="http://schemas.microsoft.com/office/powerpoint/2010/main" val="69807884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texte 6"/>
          <p:cNvSpPr>
            <a:spLocks noGrp="1"/>
          </p:cNvSpPr>
          <p:nvPr>
            <p:ph type="body" sz="quarter" idx="13"/>
          </p:nvPr>
        </p:nvSpPr>
        <p:spPr/>
        <p:txBody>
          <a:bodyPr/>
          <a:lstStyle/>
          <a:p>
            <a:r>
              <a:rPr lang="fr-CH" dirty="0">
                <a:solidFill>
                  <a:schemeClr val="tx1"/>
                </a:solidFill>
              </a:rPr>
              <a:t>Etape 3c</a:t>
            </a:r>
            <a:r>
              <a:rPr lang="fr-CH" dirty="0"/>
              <a:t> </a:t>
            </a:r>
          </a:p>
        </p:txBody>
      </p:sp>
      <p:sp>
        <p:nvSpPr>
          <p:cNvPr id="8" name="Espace réservé du texte 7"/>
          <p:cNvSpPr>
            <a:spLocks noGrp="1"/>
          </p:cNvSpPr>
          <p:nvPr>
            <p:ph type="body" sz="quarter" idx="14"/>
          </p:nvPr>
        </p:nvSpPr>
        <p:spPr>
          <a:xfrm>
            <a:off x="962525" y="1270469"/>
            <a:ext cx="10515600" cy="603695"/>
          </a:xfrm>
        </p:spPr>
        <p:txBody>
          <a:bodyPr>
            <a:normAutofit/>
          </a:bodyPr>
          <a:lstStyle/>
          <a:p>
            <a:r>
              <a:rPr lang="fr-CH" sz="2800" dirty="0"/>
              <a:t>Archivage de la publication dans </a:t>
            </a:r>
            <a:r>
              <a:rPr lang="fr-CH" sz="2800" dirty="0" err="1"/>
              <a:t>ArODES</a:t>
            </a:r>
            <a:r>
              <a:rPr lang="fr-CH" sz="2800" dirty="0"/>
              <a:t> </a:t>
            </a:r>
            <a:endParaRPr lang="fr-FR" sz="2800" dirty="0"/>
          </a:p>
          <a:p>
            <a:endParaRPr lang="fr-CH" dirty="0"/>
          </a:p>
        </p:txBody>
      </p:sp>
      <p:sp>
        <p:nvSpPr>
          <p:cNvPr id="14" name="ZoneTexte 13">
            <a:extLst>
              <a:ext uri="{FF2B5EF4-FFF2-40B4-BE49-F238E27FC236}">
                <a16:creationId xmlns:a16="http://schemas.microsoft.com/office/drawing/2014/main" id="{C0D5A3D1-1728-483D-B413-6EEE53165ADB}"/>
              </a:ext>
            </a:extLst>
          </p:cNvPr>
          <p:cNvSpPr txBox="1"/>
          <p:nvPr/>
        </p:nvSpPr>
        <p:spPr>
          <a:xfrm>
            <a:off x="1550020" y="2153380"/>
            <a:ext cx="8854068" cy="461665"/>
          </a:xfrm>
          <a:prstGeom prst="rect">
            <a:avLst/>
          </a:prstGeom>
          <a:noFill/>
        </p:spPr>
        <p:txBody>
          <a:bodyPr wrap="square" rtlCol="0">
            <a:spAutoFit/>
          </a:bodyPr>
          <a:lstStyle/>
          <a:p>
            <a:r>
              <a:rPr lang="fr-CH" sz="2400" dirty="0"/>
              <a:t>Le/la bibliothécaire-archiviste entre la publication dans </a:t>
            </a:r>
            <a:r>
              <a:rPr lang="fr-CH" sz="2400" dirty="0" err="1"/>
              <a:t>ArODES</a:t>
            </a:r>
            <a:r>
              <a:rPr lang="fr-CH" sz="2400" dirty="0"/>
              <a:t> </a:t>
            </a:r>
          </a:p>
        </p:txBody>
      </p:sp>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064796" y="3076710"/>
            <a:ext cx="4062407" cy="2900813"/>
          </a:xfrm>
          <a:prstGeom prst="rect">
            <a:avLst/>
          </a:prstGeom>
        </p:spPr>
      </p:pic>
    </p:spTree>
    <p:extLst>
      <p:ext uri="{BB962C8B-B14F-4D97-AF65-F5344CB8AC3E}">
        <p14:creationId xmlns:p14="http://schemas.microsoft.com/office/powerpoint/2010/main" val="22869071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texte 6"/>
          <p:cNvSpPr>
            <a:spLocks noGrp="1"/>
          </p:cNvSpPr>
          <p:nvPr>
            <p:ph type="body" sz="quarter" idx="13"/>
          </p:nvPr>
        </p:nvSpPr>
        <p:spPr/>
        <p:txBody>
          <a:bodyPr/>
          <a:lstStyle/>
          <a:p>
            <a:r>
              <a:rPr lang="fr-CH" dirty="0">
                <a:solidFill>
                  <a:schemeClr val="tx1"/>
                </a:solidFill>
              </a:rPr>
              <a:t>Etape 4</a:t>
            </a:r>
            <a:r>
              <a:rPr lang="fr-CH" dirty="0"/>
              <a:t> </a:t>
            </a:r>
          </a:p>
        </p:txBody>
      </p:sp>
      <p:sp>
        <p:nvSpPr>
          <p:cNvPr id="8" name="Espace réservé du texte 7"/>
          <p:cNvSpPr>
            <a:spLocks noGrp="1"/>
          </p:cNvSpPr>
          <p:nvPr>
            <p:ph type="body" sz="quarter" idx="14"/>
          </p:nvPr>
        </p:nvSpPr>
        <p:spPr>
          <a:xfrm>
            <a:off x="962525" y="1270469"/>
            <a:ext cx="10515600" cy="803658"/>
          </a:xfrm>
        </p:spPr>
        <p:txBody>
          <a:bodyPr>
            <a:noAutofit/>
          </a:bodyPr>
          <a:lstStyle/>
          <a:p>
            <a:r>
              <a:rPr lang="fr-CH" sz="2800" dirty="0"/>
              <a:t>Validation des publications archivées par le/la </a:t>
            </a:r>
            <a:r>
              <a:rPr lang="fr-CH" sz="2800" dirty="0" err="1"/>
              <a:t>bibliothécaire-validateur·trice</a:t>
            </a:r>
            <a:endParaRPr lang="fr-FR" sz="2800" dirty="0"/>
          </a:p>
        </p:txBody>
      </p:sp>
      <p:sp>
        <p:nvSpPr>
          <p:cNvPr id="14" name="ZoneTexte 13">
            <a:extLst>
              <a:ext uri="{FF2B5EF4-FFF2-40B4-BE49-F238E27FC236}">
                <a16:creationId xmlns:a16="http://schemas.microsoft.com/office/drawing/2014/main" id="{C0D5A3D1-1728-483D-B413-6EEE53165ADB}"/>
              </a:ext>
            </a:extLst>
          </p:cNvPr>
          <p:cNvSpPr txBox="1"/>
          <p:nvPr/>
        </p:nvSpPr>
        <p:spPr>
          <a:xfrm>
            <a:off x="6220325" y="3096149"/>
            <a:ext cx="4863402" cy="2308324"/>
          </a:xfrm>
          <a:prstGeom prst="rect">
            <a:avLst/>
          </a:prstGeom>
          <a:noFill/>
        </p:spPr>
        <p:txBody>
          <a:bodyPr wrap="square" rtlCol="0">
            <a:spAutoFit/>
          </a:bodyPr>
          <a:lstStyle/>
          <a:p>
            <a:r>
              <a:rPr lang="fr-CH" sz="2400" dirty="0"/>
              <a:t>Le/la </a:t>
            </a:r>
            <a:r>
              <a:rPr lang="fr-CH" sz="2400" dirty="0" err="1"/>
              <a:t>bibliothécaire-validateur·trice</a:t>
            </a:r>
            <a:r>
              <a:rPr lang="fr-FR" sz="2400" dirty="0"/>
              <a:t> </a:t>
            </a:r>
            <a:r>
              <a:rPr lang="fr-CH" sz="2400" dirty="0"/>
              <a:t>vérifie et approuve chaque publication dans ArODES </a:t>
            </a:r>
          </a:p>
          <a:p>
            <a:pPr lvl="0"/>
            <a:endParaRPr lang="fr-CH" sz="2400" dirty="0"/>
          </a:p>
          <a:p>
            <a:pPr lvl="0"/>
            <a:r>
              <a:rPr lang="fr-CH" sz="2400" dirty="0"/>
              <a:t>La publication est alors rendue visible sur ArODES</a:t>
            </a:r>
          </a:p>
        </p:txBody>
      </p:sp>
      <p:pic>
        <p:nvPicPr>
          <p:cNvPr id="9" name="Image 8"/>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95923" y="2841562"/>
            <a:ext cx="4213082" cy="2817498"/>
          </a:xfrm>
          <a:prstGeom prst="rect">
            <a:avLst/>
          </a:prstGeom>
        </p:spPr>
      </p:pic>
    </p:spTree>
    <p:extLst>
      <p:ext uri="{BB962C8B-B14F-4D97-AF65-F5344CB8AC3E}">
        <p14:creationId xmlns:p14="http://schemas.microsoft.com/office/powerpoint/2010/main" val="18207077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p:txBody>
          <a:bodyPr/>
          <a:lstStyle/>
          <a:p>
            <a:r>
              <a:rPr lang="fr-CH" dirty="0"/>
              <a:t>Meilleure visibilité des travaux des </a:t>
            </a:r>
            <a:r>
              <a:rPr lang="fr-CH" dirty="0" err="1"/>
              <a:t>chercheur·euse·s</a:t>
            </a:r>
            <a:endParaRPr lang="fr-CH" dirty="0"/>
          </a:p>
          <a:p>
            <a:pPr marL="0" indent="0">
              <a:buNone/>
            </a:pPr>
            <a:endParaRPr lang="fr-CH" dirty="0"/>
          </a:p>
          <a:p>
            <a:r>
              <a:rPr lang="fr-CH" dirty="0"/>
              <a:t>Conservation pérenne et sécurisée des publications</a:t>
            </a:r>
          </a:p>
          <a:p>
            <a:pPr marL="0" indent="0">
              <a:buNone/>
            </a:pPr>
            <a:endParaRPr lang="fr-CH" dirty="0"/>
          </a:p>
          <a:p>
            <a:r>
              <a:rPr lang="fr-CH" dirty="0"/>
              <a:t>Conformité avec les exigences des bailleurs de fonds</a:t>
            </a:r>
          </a:p>
        </p:txBody>
      </p:sp>
      <p:sp>
        <p:nvSpPr>
          <p:cNvPr id="7" name="Espace réservé du texte 6"/>
          <p:cNvSpPr>
            <a:spLocks noGrp="1"/>
          </p:cNvSpPr>
          <p:nvPr>
            <p:ph type="body" sz="quarter" idx="13"/>
          </p:nvPr>
        </p:nvSpPr>
        <p:spPr/>
        <p:txBody>
          <a:bodyPr>
            <a:normAutofit fontScale="85000" lnSpcReduction="10000"/>
          </a:bodyPr>
          <a:lstStyle/>
          <a:p>
            <a:r>
              <a:rPr lang="fr-CH" dirty="0"/>
              <a:t>Avantages d’ArODES pour les </a:t>
            </a:r>
            <a:r>
              <a:rPr lang="fr-CH" dirty="0" err="1"/>
              <a:t>chercheur·euse·s</a:t>
            </a:r>
            <a:endParaRPr lang="fr-CH" dirty="0"/>
          </a:p>
        </p:txBody>
      </p:sp>
    </p:spTree>
    <p:extLst>
      <p:ext uri="{BB962C8B-B14F-4D97-AF65-F5344CB8AC3E}">
        <p14:creationId xmlns:p14="http://schemas.microsoft.com/office/powerpoint/2010/main" val="41761135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p:txBody>
          <a:bodyPr/>
          <a:lstStyle/>
          <a:p>
            <a:r>
              <a:rPr lang="fr-CH" dirty="0"/>
              <a:t>Meilleur accès aux résultats de recherche financés par les fonds publics</a:t>
            </a:r>
          </a:p>
          <a:p>
            <a:pPr marL="0" indent="0">
              <a:buNone/>
            </a:pPr>
            <a:endParaRPr lang="fr-CH" dirty="0"/>
          </a:p>
          <a:p>
            <a:r>
              <a:rPr lang="fr-CH" dirty="0"/>
              <a:t>Mise à disposition gratuite d’une littérature scientifique validée</a:t>
            </a:r>
          </a:p>
          <a:p>
            <a:pPr marL="0" indent="0">
              <a:buNone/>
            </a:pPr>
            <a:endParaRPr lang="fr-CH" dirty="0"/>
          </a:p>
          <a:p>
            <a:r>
              <a:rPr lang="fr-CH" dirty="0"/>
              <a:t>Image de la HES-SO : reconnaissance d’une recherche de qualité </a:t>
            </a:r>
          </a:p>
        </p:txBody>
      </p:sp>
      <p:sp>
        <p:nvSpPr>
          <p:cNvPr id="7" name="Espace réservé du texte 6"/>
          <p:cNvSpPr>
            <a:spLocks noGrp="1"/>
          </p:cNvSpPr>
          <p:nvPr>
            <p:ph type="body" sz="quarter" idx="13"/>
          </p:nvPr>
        </p:nvSpPr>
        <p:spPr/>
        <p:txBody>
          <a:bodyPr/>
          <a:lstStyle/>
          <a:p>
            <a:r>
              <a:rPr lang="fr-CH" dirty="0"/>
              <a:t>Avantages d’ArODES pour le public</a:t>
            </a:r>
          </a:p>
        </p:txBody>
      </p:sp>
    </p:spTree>
    <p:extLst>
      <p:ext uri="{BB962C8B-B14F-4D97-AF65-F5344CB8AC3E}">
        <p14:creationId xmlns:p14="http://schemas.microsoft.com/office/powerpoint/2010/main" val="278023788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texte 6"/>
          <p:cNvSpPr>
            <a:spLocks noGrp="1"/>
          </p:cNvSpPr>
          <p:nvPr>
            <p:ph type="body" sz="quarter" idx="13"/>
          </p:nvPr>
        </p:nvSpPr>
        <p:spPr>
          <a:xfrm>
            <a:off x="838200" y="423863"/>
            <a:ext cx="10515600" cy="646654"/>
          </a:xfrm>
        </p:spPr>
        <p:txBody>
          <a:bodyPr/>
          <a:lstStyle/>
          <a:p>
            <a:r>
              <a:rPr lang="fr-CH" dirty="0"/>
              <a:t>Statistiques d’utilisation</a:t>
            </a:r>
          </a:p>
        </p:txBody>
      </p:sp>
      <p:pic>
        <p:nvPicPr>
          <p:cNvPr id="4" name="Imag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21397" y="2172043"/>
            <a:ext cx="9549206" cy="3403174"/>
          </a:xfrm>
          <a:prstGeom prst="rect">
            <a:avLst/>
          </a:prstGeom>
        </p:spPr>
      </p:pic>
      <p:sp>
        <p:nvSpPr>
          <p:cNvPr id="5" name="ZoneTexte 4"/>
          <p:cNvSpPr txBox="1"/>
          <p:nvPr/>
        </p:nvSpPr>
        <p:spPr>
          <a:xfrm>
            <a:off x="838200" y="1906452"/>
            <a:ext cx="5020887" cy="369332"/>
          </a:xfrm>
          <a:prstGeom prst="rect">
            <a:avLst/>
          </a:prstGeom>
          <a:noFill/>
        </p:spPr>
        <p:txBody>
          <a:bodyPr wrap="square" rtlCol="0">
            <a:spAutoFit/>
          </a:bodyPr>
          <a:lstStyle/>
          <a:p>
            <a:r>
              <a:rPr lang="fr-CH" dirty="0"/>
              <a:t>Visites mensuelles sur </a:t>
            </a:r>
            <a:r>
              <a:rPr lang="fr-CH" dirty="0" err="1"/>
              <a:t>ArODES</a:t>
            </a:r>
            <a:r>
              <a:rPr lang="fr-CH" dirty="0"/>
              <a:t> (2016-2021)</a:t>
            </a:r>
          </a:p>
        </p:txBody>
      </p:sp>
    </p:spTree>
    <p:extLst>
      <p:ext uri="{BB962C8B-B14F-4D97-AF65-F5344CB8AC3E}">
        <p14:creationId xmlns:p14="http://schemas.microsoft.com/office/powerpoint/2010/main" val="187043915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Image 1"/>
          <p:cNvPicPr>
            <a:picLocks noChangeAspect="1"/>
          </p:cNvPicPr>
          <p:nvPr/>
        </p:nvPicPr>
        <p:blipFill rotWithShape="1">
          <a:blip r:embed="rId3">
            <a:extLst>
              <a:ext uri="{28A0092B-C50C-407E-A947-70E740481C1C}">
                <a14:useLocalDpi xmlns:a14="http://schemas.microsoft.com/office/drawing/2010/main" val="0"/>
              </a:ext>
            </a:extLst>
          </a:blip>
          <a:srcRect t="5697" r="31313"/>
          <a:stretch/>
        </p:blipFill>
        <p:spPr>
          <a:xfrm>
            <a:off x="2352617" y="980081"/>
            <a:ext cx="9688658" cy="9281248"/>
          </a:xfrm>
          <a:prstGeom prst="rect">
            <a:avLst/>
          </a:prstGeom>
        </p:spPr>
      </p:pic>
      <p:sp>
        <p:nvSpPr>
          <p:cNvPr id="8" name="Espace réservé du texte 6"/>
          <p:cNvSpPr>
            <a:spLocks noGrp="1"/>
          </p:cNvSpPr>
          <p:nvPr>
            <p:ph type="body" sz="quarter" idx="13"/>
          </p:nvPr>
        </p:nvSpPr>
        <p:spPr/>
        <p:txBody>
          <a:bodyPr/>
          <a:lstStyle/>
          <a:p>
            <a:r>
              <a:rPr lang="fr-CH" dirty="0"/>
              <a:t>Statistiques d’utilisation</a:t>
            </a:r>
          </a:p>
        </p:txBody>
      </p:sp>
      <p:sp>
        <p:nvSpPr>
          <p:cNvPr id="9" name="ZoneTexte 8"/>
          <p:cNvSpPr txBox="1"/>
          <p:nvPr/>
        </p:nvSpPr>
        <p:spPr>
          <a:xfrm>
            <a:off x="838201" y="1471353"/>
            <a:ext cx="1737732" cy="923330"/>
          </a:xfrm>
          <a:prstGeom prst="rect">
            <a:avLst/>
          </a:prstGeom>
          <a:noFill/>
        </p:spPr>
        <p:txBody>
          <a:bodyPr wrap="square" rtlCol="0">
            <a:spAutoFit/>
          </a:bodyPr>
          <a:lstStyle/>
          <a:p>
            <a:r>
              <a:rPr lang="fr-CH" dirty="0"/>
              <a:t>Provenance (</a:t>
            </a:r>
            <a:r>
              <a:rPr lang="fr-CH" dirty="0" err="1"/>
              <a:t>jan.-avril</a:t>
            </a:r>
            <a:r>
              <a:rPr lang="fr-CH" dirty="0"/>
              <a:t> 2022)</a:t>
            </a:r>
          </a:p>
        </p:txBody>
      </p:sp>
    </p:spTree>
    <p:extLst>
      <p:ext uri="{BB962C8B-B14F-4D97-AF65-F5344CB8AC3E}">
        <p14:creationId xmlns:p14="http://schemas.microsoft.com/office/powerpoint/2010/main" val="8618095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p:txBody>
          <a:bodyPr/>
          <a:lstStyle/>
          <a:p>
            <a:r>
              <a:rPr lang="fr-CH" dirty="0"/>
              <a:t>Moyen détourné de faire de la bibliométrie</a:t>
            </a:r>
          </a:p>
          <a:p>
            <a:pPr marL="0" indent="0">
              <a:buNone/>
            </a:pPr>
            <a:endParaRPr lang="fr-CH" dirty="0"/>
          </a:p>
          <a:p>
            <a:r>
              <a:rPr lang="fr-CH" dirty="0"/>
              <a:t>Charge de travail supplémentaire</a:t>
            </a:r>
          </a:p>
          <a:p>
            <a:pPr marL="0" indent="0">
              <a:buNone/>
            </a:pPr>
            <a:endParaRPr lang="fr-CH" dirty="0"/>
          </a:p>
          <a:p>
            <a:r>
              <a:rPr lang="fr-CH" dirty="0"/>
              <a:t>Porte ouverte au plagiat</a:t>
            </a:r>
          </a:p>
        </p:txBody>
      </p:sp>
      <p:sp>
        <p:nvSpPr>
          <p:cNvPr id="7" name="Espace réservé du texte 6"/>
          <p:cNvSpPr>
            <a:spLocks noGrp="1"/>
          </p:cNvSpPr>
          <p:nvPr>
            <p:ph type="body" sz="quarter" idx="13"/>
          </p:nvPr>
        </p:nvSpPr>
        <p:spPr/>
        <p:txBody>
          <a:bodyPr/>
          <a:lstStyle/>
          <a:p>
            <a:r>
              <a:rPr lang="fr-CH" dirty="0" err="1"/>
              <a:t>ArODES</a:t>
            </a:r>
            <a:r>
              <a:rPr lang="fr-CH" dirty="0"/>
              <a:t> : entre mythe et réalité…</a:t>
            </a:r>
          </a:p>
        </p:txBody>
      </p:sp>
    </p:spTree>
    <p:extLst>
      <p:ext uri="{BB962C8B-B14F-4D97-AF65-F5344CB8AC3E}">
        <p14:creationId xmlns:p14="http://schemas.microsoft.com/office/powerpoint/2010/main" val="138878671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Espace réservé du texte 8"/>
          <p:cNvSpPr>
            <a:spLocks noGrp="1"/>
          </p:cNvSpPr>
          <p:nvPr>
            <p:ph type="body" sz="quarter" idx="13"/>
          </p:nvPr>
        </p:nvSpPr>
        <p:spPr/>
        <p:txBody>
          <a:bodyPr>
            <a:normAutofit/>
          </a:bodyPr>
          <a:lstStyle/>
          <a:p>
            <a:r>
              <a:rPr lang="fr-CH" dirty="0"/>
              <a:t>100% d’Open Access en 2024 ? </a:t>
            </a:r>
          </a:p>
        </p:txBody>
      </p:sp>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76000" y="1254333"/>
            <a:ext cx="8640000" cy="4691465"/>
          </a:xfrm>
          <a:prstGeom prst="rect">
            <a:avLst/>
          </a:prstGeom>
        </p:spPr>
      </p:pic>
    </p:spTree>
    <p:extLst>
      <p:ext uri="{BB962C8B-B14F-4D97-AF65-F5344CB8AC3E}">
        <p14:creationId xmlns:p14="http://schemas.microsoft.com/office/powerpoint/2010/main" val="30311274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contenu 7"/>
          <p:cNvSpPr>
            <a:spLocks noGrp="1"/>
          </p:cNvSpPr>
          <p:nvPr>
            <p:ph idx="1"/>
          </p:nvPr>
        </p:nvSpPr>
        <p:spPr/>
        <p:txBody>
          <a:bodyPr>
            <a:normAutofit/>
          </a:bodyPr>
          <a:lstStyle/>
          <a:p>
            <a:r>
              <a:rPr lang="fr-CH" dirty="0"/>
              <a:t>Origines</a:t>
            </a:r>
          </a:p>
          <a:p>
            <a:r>
              <a:rPr lang="fr-CH" dirty="0"/>
              <a:t>Objectifs</a:t>
            </a:r>
          </a:p>
          <a:p>
            <a:r>
              <a:rPr lang="fr-CH" dirty="0"/>
              <a:t>Présentation</a:t>
            </a:r>
          </a:p>
          <a:p>
            <a:r>
              <a:rPr lang="fr-CH" dirty="0"/>
              <a:t>Règle du jeu</a:t>
            </a:r>
          </a:p>
          <a:p>
            <a:r>
              <a:rPr lang="fr-CH" dirty="0"/>
              <a:t>Jouons ensemble! </a:t>
            </a:r>
          </a:p>
        </p:txBody>
      </p:sp>
      <p:sp>
        <p:nvSpPr>
          <p:cNvPr id="9" name="Espace réservé du texte 8"/>
          <p:cNvSpPr>
            <a:spLocks noGrp="1"/>
          </p:cNvSpPr>
          <p:nvPr>
            <p:ph type="body" sz="quarter" idx="13"/>
          </p:nvPr>
        </p:nvSpPr>
        <p:spPr/>
        <p:txBody>
          <a:bodyPr>
            <a:normAutofit fontScale="92500"/>
          </a:bodyPr>
          <a:lstStyle/>
          <a:p>
            <a:r>
              <a:rPr lang="fr-CH" dirty="0"/>
              <a:t>Initiation au </a:t>
            </a:r>
            <a:r>
              <a:rPr lang="fr-CH" dirty="0" err="1"/>
              <a:t>serious</a:t>
            </a:r>
            <a:r>
              <a:rPr lang="fr-CH" dirty="0"/>
              <a:t> </a:t>
            </a:r>
            <a:r>
              <a:rPr lang="fr-CH" dirty="0" err="1"/>
              <a:t>game</a:t>
            </a:r>
            <a:r>
              <a:rPr lang="fr-CH" dirty="0"/>
              <a:t> «Escape the </a:t>
            </a:r>
            <a:r>
              <a:rPr lang="fr-CH" dirty="0" err="1"/>
              <a:t>lab</a:t>
            </a:r>
            <a:r>
              <a:rPr lang="fr-CH" dirty="0"/>
              <a:t>»</a:t>
            </a:r>
          </a:p>
        </p:txBody>
      </p:sp>
      <p:pic>
        <p:nvPicPr>
          <p:cNvPr id="2" name="Imag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73600" y="1505368"/>
            <a:ext cx="7518400" cy="4229100"/>
          </a:xfrm>
          <a:prstGeom prst="rect">
            <a:avLst/>
          </a:prstGeom>
        </p:spPr>
      </p:pic>
    </p:spTree>
    <p:extLst>
      <p:ext uri="{BB962C8B-B14F-4D97-AF65-F5344CB8AC3E}">
        <p14:creationId xmlns:p14="http://schemas.microsoft.com/office/powerpoint/2010/main" val="41933246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fontScale="92500" lnSpcReduction="20000"/>
          </a:bodyPr>
          <a:lstStyle/>
          <a:p>
            <a:r>
              <a:rPr lang="fr-CH" dirty="0"/>
              <a:t>Bref historique d’ArODES</a:t>
            </a:r>
          </a:p>
          <a:p>
            <a:r>
              <a:rPr lang="fr-CH" dirty="0"/>
              <a:t>Objectifs d’ArODES</a:t>
            </a:r>
          </a:p>
          <a:p>
            <a:r>
              <a:rPr lang="fr-CH" dirty="0"/>
              <a:t>Contenu d’ArODES</a:t>
            </a:r>
          </a:p>
          <a:p>
            <a:r>
              <a:rPr lang="fr-CH" dirty="0"/>
              <a:t>Processus d’archivage sur ArODES</a:t>
            </a:r>
          </a:p>
          <a:p>
            <a:r>
              <a:rPr lang="fr-CH" dirty="0"/>
              <a:t>Avantages d’</a:t>
            </a:r>
            <a:r>
              <a:rPr lang="fr-CH" dirty="0" err="1"/>
              <a:t>ArODES</a:t>
            </a:r>
            <a:endParaRPr lang="fr-CH" dirty="0"/>
          </a:p>
          <a:p>
            <a:r>
              <a:rPr lang="fr-CH" dirty="0"/>
              <a:t>Quelques statistiques d’utilisation d’</a:t>
            </a:r>
            <a:r>
              <a:rPr lang="fr-CH" dirty="0" err="1"/>
              <a:t>ArODES</a:t>
            </a:r>
            <a:endParaRPr lang="fr-CH" dirty="0"/>
          </a:p>
          <a:p>
            <a:r>
              <a:rPr lang="fr-CH" dirty="0" err="1"/>
              <a:t>ArODES</a:t>
            </a:r>
            <a:r>
              <a:rPr lang="fr-CH" dirty="0"/>
              <a:t> : entre mythe et réalité</a:t>
            </a:r>
          </a:p>
          <a:p>
            <a:pPr marL="0" indent="0">
              <a:buNone/>
            </a:pPr>
            <a:endParaRPr lang="fr-CH" dirty="0"/>
          </a:p>
          <a:p>
            <a:r>
              <a:rPr lang="fr-CH" dirty="0"/>
              <a:t>Présentation et initiation au </a:t>
            </a:r>
            <a:r>
              <a:rPr lang="fr-CH" dirty="0" err="1"/>
              <a:t>serious</a:t>
            </a:r>
            <a:r>
              <a:rPr lang="fr-CH" dirty="0"/>
              <a:t> </a:t>
            </a:r>
            <a:r>
              <a:rPr lang="fr-CH" dirty="0" err="1"/>
              <a:t>game</a:t>
            </a:r>
            <a:r>
              <a:rPr lang="fr-CH" dirty="0"/>
              <a:t> : </a:t>
            </a:r>
            <a:r>
              <a:rPr lang="fr-CH" i="1" dirty="0"/>
              <a:t>Escape the </a:t>
            </a:r>
            <a:r>
              <a:rPr lang="fr-CH" i="1" dirty="0" err="1"/>
              <a:t>Lab</a:t>
            </a:r>
            <a:r>
              <a:rPr lang="fr-CH" i="1" dirty="0"/>
              <a:t>’ – HES-SO </a:t>
            </a:r>
            <a:r>
              <a:rPr lang="fr-CH" i="1" dirty="0" err="1"/>
              <a:t>edition</a:t>
            </a:r>
            <a:endParaRPr lang="fr-CH" i="1" dirty="0"/>
          </a:p>
          <a:p>
            <a:endParaRPr lang="fr-CH" dirty="0"/>
          </a:p>
        </p:txBody>
      </p:sp>
      <p:sp>
        <p:nvSpPr>
          <p:cNvPr id="3" name="Espace réservé du texte 2"/>
          <p:cNvSpPr>
            <a:spLocks noGrp="1"/>
          </p:cNvSpPr>
          <p:nvPr>
            <p:ph type="body" sz="quarter" idx="13"/>
          </p:nvPr>
        </p:nvSpPr>
        <p:spPr/>
        <p:txBody>
          <a:bodyPr/>
          <a:lstStyle/>
          <a:p>
            <a:r>
              <a:rPr lang="fr-CH" dirty="0"/>
              <a:t>Plan de la présentation</a:t>
            </a:r>
          </a:p>
        </p:txBody>
      </p:sp>
    </p:spTree>
    <p:extLst>
      <p:ext uri="{BB962C8B-B14F-4D97-AF65-F5344CB8AC3E}">
        <p14:creationId xmlns:p14="http://schemas.microsoft.com/office/powerpoint/2010/main" val="355555155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Imag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289985"/>
            <a:ext cx="12205003" cy="5443545"/>
          </a:xfrm>
          <a:prstGeom prst="rect">
            <a:avLst/>
          </a:prstGeom>
        </p:spPr>
      </p:pic>
      <p:sp>
        <p:nvSpPr>
          <p:cNvPr id="8" name="Espace réservé du texte 1"/>
          <p:cNvSpPr txBox="1">
            <a:spLocks/>
          </p:cNvSpPr>
          <p:nvPr/>
        </p:nvSpPr>
        <p:spPr>
          <a:xfrm>
            <a:off x="842316" y="452693"/>
            <a:ext cx="10515600" cy="646654"/>
          </a:xfrm>
          <a:prstGeom prst="rect">
            <a:avLst/>
          </a:prstGeom>
        </p:spPr>
        <p:txBody>
          <a:bodyPr vert="horz" lIns="91440" tIns="45720" rIns="91440" bIns="45720" rtlCol="0">
            <a:normAutofit/>
          </a:bodyPr>
          <a:lstStyle>
            <a:lvl1pPr marL="0" indent="0" algn="l" defTabSz="914400" rtl="0" eaLnBrk="1" latinLnBrk="0" hangingPunct="1">
              <a:lnSpc>
                <a:spcPct val="90000"/>
              </a:lnSpc>
              <a:spcBef>
                <a:spcPts val="1000"/>
              </a:spcBef>
              <a:buFont typeface="Arial" panose="020B0604020202020204" pitchFamily="34" charset="0"/>
              <a:buNone/>
              <a:defRPr sz="4000" b="1" kern="1200">
                <a:solidFill>
                  <a:schemeClr val="tx2"/>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fr-CH" dirty="0"/>
              <a:t>«Escape the </a:t>
            </a:r>
            <a:r>
              <a:rPr lang="fr-CH" dirty="0" err="1"/>
              <a:t>lab</a:t>
            </a:r>
            <a:r>
              <a:rPr lang="fr-CH" dirty="0"/>
              <a:t>»</a:t>
            </a:r>
          </a:p>
        </p:txBody>
      </p:sp>
    </p:spTree>
    <p:extLst>
      <p:ext uri="{BB962C8B-B14F-4D97-AF65-F5344CB8AC3E}">
        <p14:creationId xmlns:p14="http://schemas.microsoft.com/office/powerpoint/2010/main" val="257496673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contenu 7"/>
          <p:cNvSpPr>
            <a:spLocks noGrp="1"/>
          </p:cNvSpPr>
          <p:nvPr>
            <p:ph idx="1"/>
          </p:nvPr>
        </p:nvSpPr>
        <p:spPr/>
        <p:txBody>
          <a:bodyPr>
            <a:normAutofit/>
          </a:bodyPr>
          <a:lstStyle/>
          <a:p>
            <a:r>
              <a:rPr lang="fr-CH" b="1" dirty="0"/>
              <a:t>Venez tester</a:t>
            </a:r>
            <a:r>
              <a:rPr lang="fr-CH" dirty="0"/>
              <a:t> le jeu à l’Espace social</a:t>
            </a:r>
          </a:p>
          <a:p>
            <a:r>
              <a:rPr lang="fr-CH" b="1" dirty="0"/>
              <a:t>Empruntez</a:t>
            </a:r>
            <a:r>
              <a:rPr lang="fr-CH" dirty="0"/>
              <a:t> un exemplaire du jeu auprès de l’Infothèque</a:t>
            </a:r>
          </a:p>
          <a:p>
            <a:r>
              <a:rPr lang="fr-CH" b="1" dirty="0"/>
              <a:t>Téléchargez</a:t>
            </a:r>
            <a:r>
              <a:rPr lang="fr-CH" dirty="0"/>
              <a:t> le matériel sur </a:t>
            </a:r>
            <a:r>
              <a:rPr lang="fr-CH" dirty="0" err="1"/>
              <a:t>Github</a:t>
            </a:r>
            <a:r>
              <a:rPr lang="fr-CH" dirty="0"/>
              <a:t>:</a:t>
            </a:r>
          </a:p>
          <a:p>
            <a:pPr marL="0" indent="0">
              <a:buNone/>
            </a:pPr>
            <a:r>
              <a:rPr lang="fr-CH" dirty="0">
                <a:hlinkClick r:id="rId3"/>
              </a:rPr>
              <a:t>https://github.com/infothequeheg/escape-the-lab</a:t>
            </a:r>
            <a:endParaRPr lang="fr-CH" dirty="0"/>
          </a:p>
          <a:p>
            <a:endParaRPr lang="fr-CH" dirty="0"/>
          </a:p>
          <a:p>
            <a:pPr marL="0" indent="0">
              <a:buNone/>
            </a:pPr>
            <a:r>
              <a:rPr lang="fr-CH" dirty="0">
                <a:sym typeface="Wingdings" panose="05000000000000000000" pitchFamily="2" charset="2"/>
              </a:rPr>
              <a:t> Diffusez-le  </a:t>
            </a:r>
            <a:endParaRPr lang="fr-CH" dirty="0"/>
          </a:p>
        </p:txBody>
      </p:sp>
      <p:sp>
        <p:nvSpPr>
          <p:cNvPr id="9" name="Espace réservé du texte 8"/>
          <p:cNvSpPr>
            <a:spLocks noGrp="1"/>
          </p:cNvSpPr>
          <p:nvPr>
            <p:ph type="body" sz="quarter" idx="13"/>
          </p:nvPr>
        </p:nvSpPr>
        <p:spPr/>
        <p:txBody>
          <a:bodyPr>
            <a:normAutofit/>
          </a:bodyPr>
          <a:lstStyle/>
          <a:p>
            <a:r>
              <a:rPr lang="fr-CH" dirty="0"/>
              <a:t>«Escape the </a:t>
            </a:r>
            <a:r>
              <a:rPr lang="fr-CH" dirty="0" err="1"/>
              <a:t>lab</a:t>
            </a:r>
            <a:r>
              <a:rPr lang="fr-CH" dirty="0"/>
              <a:t>» : aller plus loin</a:t>
            </a:r>
          </a:p>
        </p:txBody>
      </p:sp>
    </p:spTree>
    <p:extLst>
      <p:ext uri="{BB962C8B-B14F-4D97-AF65-F5344CB8AC3E}">
        <p14:creationId xmlns:p14="http://schemas.microsoft.com/office/powerpoint/2010/main" val="394269858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Espace réservé du contenu 7"/>
          <p:cNvSpPr>
            <a:spLocks noGrp="1"/>
          </p:cNvSpPr>
          <p:nvPr>
            <p:ph idx="1"/>
          </p:nvPr>
        </p:nvSpPr>
        <p:spPr/>
        <p:txBody>
          <a:bodyPr>
            <a:normAutofit/>
          </a:bodyPr>
          <a:lstStyle/>
          <a:p>
            <a:pPr marL="0" indent="0">
              <a:buNone/>
            </a:pPr>
            <a:r>
              <a:rPr lang="fr-CH" b="1" dirty="0"/>
              <a:t>Infothèque HEG (Genève)</a:t>
            </a:r>
          </a:p>
          <a:p>
            <a:pPr marL="0" indent="0">
              <a:buNone/>
            </a:pPr>
            <a:r>
              <a:rPr lang="fr-CH" dirty="0">
                <a:hlinkClick r:id="rId3"/>
              </a:rPr>
              <a:t>arodes@hes-so.ch</a:t>
            </a:r>
            <a:endParaRPr lang="fr-CH" dirty="0"/>
          </a:p>
          <a:p>
            <a:endParaRPr lang="fr-CH" dirty="0"/>
          </a:p>
        </p:txBody>
      </p:sp>
      <p:sp>
        <p:nvSpPr>
          <p:cNvPr id="9" name="Espace réservé du texte 8"/>
          <p:cNvSpPr>
            <a:spLocks noGrp="1"/>
          </p:cNvSpPr>
          <p:nvPr>
            <p:ph type="body" sz="quarter" idx="13"/>
          </p:nvPr>
        </p:nvSpPr>
        <p:spPr/>
        <p:txBody>
          <a:bodyPr>
            <a:normAutofit/>
          </a:bodyPr>
          <a:lstStyle/>
          <a:p>
            <a:r>
              <a:rPr lang="fr-CH" dirty="0"/>
              <a:t>Contacts</a:t>
            </a:r>
          </a:p>
        </p:txBody>
      </p:sp>
      <p:pic>
        <p:nvPicPr>
          <p:cNvPr id="2" name="Imag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066800" y="3504335"/>
            <a:ext cx="10058400" cy="2221124"/>
          </a:xfrm>
          <a:prstGeom prst="rect">
            <a:avLst/>
          </a:prstGeom>
        </p:spPr>
      </p:pic>
    </p:spTree>
    <p:extLst>
      <p:ext uri="{BB962C8B-B14F-4D97-AF65-F5344CB8AC3E}">
        <p14:creationId xmlns:p14="http://schemas.microsoft.com/office/powerpoint/2010/main" val="371134980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nvPr>
        </p:nvSpPr>
        <p:spPr>
          <a:xfrm>
            <a:off x="2979938" y="3315713"/>
            <a:ext cx="6337195" cy="623242"/>
          </a:xfrm>
        </p:spPr>
        <p:txBody>
          <a:bodyPr/>
          <a:lstStyle/>
          <a:p>
            <a:r>
              <a:rPr lang="fr-CH" sz="4000" dirty="0">
                <a:solidFill>
                  <a:srgbClr val="E22E28"/>
                </a:solidFill>
              </a:rPr>
              <a:t>Merci de votre attention ! </a:t>
            </a:r>
            <a:endParaRPr lang="fr-CH" dirty="0"/>
          </a:p>
        </p:txBody>
      </p:sp>
    </p:spTree>
    <p:extLst>
      <p:ext uri="{BB962C8B-B14F-4D97-AF65-F5344CB8AC3E}">
        <p14:creationId xmlns:p14="http://schemas.microsoft.com/office/powerpoint/2010/main" val="13876485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p:txBody>
          <a:bodyPr>
            <a:normAutofit/>
          </a:bodyPr>
          <a:lstStyle/>
          <a:p>
            <a:r>
              <a:rPr lang="fr-CH" dirty="0"/>
              <a:t>2015: création d’</a:t>
            </a:r>
            <a:r>
              <a:rPr lang="fr-CH" dirty="0" err="1"/>
              <a:t>ArODES</a:t>
            </a:r>
            <a:r>
              <a:rPr lang="fr-CH" dirty="0"/>
              <a:t> (initialement pour le Domaine E&amp;S)</a:t>
            </a:r>
          </a:p>
          <a:p>
            <a:pPr marL="0" indent="0">
              <a:buNone/>
            </a:pPr>
            <a:endParaRPr lang="fr-CH" dirty="0"/>
          </a:p>
          <a:p>
            <a:r>
              <a:rPr lang="fr-CH" dirty="0"/>
              <a:t>2016: extension d’</a:t>
            </a:r>
            <a:r>
              <a:rPr lang="fr-CH" dirty="0" err="1"/>
              <a:t>ArODES</a:t>
            </a:r>
            <a:r>
              <a:rPr lang="fr-CH" dirty="0"/>
              <a:t> à l’ensemble des Domaines de la HES-SO</a:t>
            </a:r>
          </a:p>
          <a:p>
            <a:endParaRPr lang="fr-CH" dirty="0"/>
          </a:p>
          <a:p>
            <a:r>
              <a:rPr lang="fr-CH" dirty="0"/>
              <a:t>Aujourd’hui: contient près de 10’000 publications </a:t>
            </a:r>
          </a:p>
        </p:txBody>
      </p:sp>
      <p:sp>
        <p:nvSpPr>
          <p:cNvPr id="3" name="Espace réservé du texte 2"/>
          <p:cNvSpPr>
            <a:spLocks noGrp="1"/>
          </p:cNvSpPr>
          <p:nvPr>
            <p:ph type="body" sz="quarter" idx="13"/>
          </p:nvPr>
        </p:nvSpPr>
        <p:spPr/>
        <p:txBody>
          <a:bodyPr/>
          <a:lstStyle/>
          <a:p>
            <a:r>
              <a:rPr lang="fr-CH" dirty="0"/>
              <a:t>Bref historique d’ArODES</a:t>
            </a:r>
          </a:p>
        </p:txBody>
      </p:sp>
    </p:spTree>
    <p:extLst>
      <p:ext uri="{BB962C8B-B14F-4D97-AF65-F5344CB8AC3E}">
        <p14:creationId xmlns:p14="http://schemas.microsoft.com/office/powerpoint/2010/main" val="3279420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p:txBody>
          <a:bodyPr>
            <a:normAutofit/>
          </a:bodyPr>
          <a:lstStyle/>
          <a:p>
            <a:r>
              <a:rPr lang="fr-CH" dirty="0"/>
              <a:t>Offrir une grande visibilité à la recherche</a:t>
            </a:r>
          </a:p>
          <a:p>
            <a:pPr marL="0" indent="0">
              <a:buNone/>
            </a:pPr>
            <a:endParaRPr lang="fr-CH" dirty="0"/>
          </a:p>
          <a:p>
            <a:r>
              <a:rPr lang="fr-CH" dirty="0"/>
              <a:t>Assurer un accès stable et pérenne aux publications des chercheur·euse·s de la HES-SO</a:t>
            </a:r>
          </a:p>
          <a:p>
            <a:pPr marL="0" indent="0">
              <a:buNone/>
            </a:pPr>
            <a:endParaRPr lang="fr-CH" dirty="0"/>
          </a:p>
          <a:p>
            <a:r>
              <a:rPr lang="fr-CH" dirty="0"/>
              <a:t>Garantir une diffusion large et rapide des publications</a:t>
            </a:r>
          </a:p>
          <a:p>
            <a:pPr marL="0" indent="0">
              <a:buNone/>
            </a:pPr>
            <a:endParaRPr lang="fr-CH" dirty="0"/>
          </a:p>
          <a:p>
            <a:r>
              <a:rPr lang="fr-CH" dirty="0"/>
              <a:t>Centraliser les résultats de la recherche</a:t>
            </a:r>
          </a:p>
          <a:p>
            <a:pPr marL="0" indent="0">
              <a:buNone/>
            </a:pPr>
            <a:endParaRPr lang="fr-CH" dirty="0"/>
          </a:p>
        </p:txBody>
      </p:sp>
      <p:sp>
        <p:nvSpPr>
          <p:cNvPr id="7" name="Espace réservé du texte 6"/>
          <p:cNvSpPr>
            <a:spLocks noGrp="1"/>
          </p:cNvSpPr>
          <p:nvPr>
            <p:ph type="body" sz="quarter" idx="13"/>
          </p:nvPr>
        </p:nvSpPr>
        <p:spPr/>
        <p:txBody>
          <a:bodyPr/>
          <a:lstStyle/>
          <a:p>
            <a:r>
              <a:rPr lang="fr-CH" dirty="0"/>
              <a:t>Objectifs d’ArODES</a:t>
            </a:r>
          </a:p>
        </p:txBody>
      </p:sp>
    </p:spTree>
    <p:extLst>
      <p:ext uri="{BB962C8B-B14F-4D97-AF65-F5344CB8AC3E}">
        <p14:creationId xmlns:p14="http://schemas.microsoft.com/office/powerpoint/2010/main" val="3407033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ce réservé du contenu 5"/>
          <p:cNvSpPr>
            <a:spLocks noGrp="1"/>
          </p:cNvSpPr>
          <p:nvPr>
            <p:ph idx="1"/>
          </p:nvPr>
        </p:nvSpPr>
        <p:spPr/>
        <p:txBody>
          <a:bodyPr>
            <a:normAutofit lnSpcReduction="10000"/>
          </a:bodyPr>
          <a:lstStyle/>
          <a:p>
            <a:r>
              <a:rPr lang="fr-CH" dirty="0"/>
              <a:t>Articles scientifiques et professionnels</a:t>
            </a:r>
          </a:p>
          <a:p>
            <a:r>
              <a:rPr lang="fr-CH" dirty="0"/>
              <a:t>Publications présentées lors de conférences</a:t>
            </a:r>
          </a:p>
          <a:p>
            <a:r>
              <a:rPr lang="fr-CH" dirty="0"/>
              <a:t>Livres et chapitres de livres</a:t>
            </a:r>
          </a:p>
          <a:p>
            <a:r>
              <a:rPr lang="fr-CH" dirty="0"/>
              <a:t>Rapports de recherches</a:t>
            </a:r>
          </a:p>
          <a:p>
            <a:r>
              <a:rPr lang="fr-CH" dirty="0"/>
              <a:t>Thèses</a:t>
            </a:r>
          </a:p>
          <a:p>
            <a:pPr marL="0" indent="0">
              <a:buNone/>
            </a:pPr>
            <a:endParaRPr lang="fr-CH" dirty="0"/>
          </a:p>
          <a:p>
            <a:r>
              <a:rPr lang="fr-CH" strike="sngStrike" dirty="0"/>
              <a:t>Apparitions média telles qu’articles de presse, émissions de radios et télévisions</a:t>
            </a:r>
          </a:p>
          <a:p>
            <a:r>
              <a:rPr lang="fr-CH" strike="sngStrike" dirty="0"/>
              <a:t>Slides de présentation, flyers </a:t>
            </a:r>
          </a:p>
        </p:txBody>
      </p:sp>
      <p:sp>
        <p:nvSpPr>
          <p:cNvPr id="7" name="Espace réservé du texte 6"/>
          <p:cNvSpPr>
            <a:spLocks noGrp="1"/>
          </p:cNvSpPr>
          <p:nvPr>
            <p:ph type="body" sz="quarter" idx="13"/>
          </p:nvPr>
        </p:nvSpPr>
        <p:spPr/>
        <p:txBody>
          <a:bodyPr/>
          <a:lstStyle/>
          <a:p>
            <a:r>
              <a:rPr lang="fr-CH" dirty="0"/>
              <a:t>Contenu d’ArODES</a:t>
            </a:r>
          </a:p>
        </p:txBody>
      </p:sp>
    </p:spTree>
    <p:extLst>
      <p:ext uri="{BB962C8B-B14F-4D97-AF65-F5344CB8AC3E}">
        <p14:creationId xmlns:p14="http://schemas.microsoft.com/office/powerpoint/2010/main" val="15523337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texte 6"/>
          <p:cNvSpPr>
            <a:spLocks noGrp="1"/>
          </p:cNvSpPr>
          <p:nvPr>
            <p:ph type="body" sz="quarter" idx="13"/>
          </p:nvPr>
        </p:nvSpPr>
        <p:spPr/>
        <p:txBody>
          <a:bodyPr>
            <a:normAutofit/>
          </a:bodyPr>
          <a:lstStyle/>
          <a:p>
            <a:r>
              <a:rPr lang="fr-CH" dirty="0"/>
              <a:t>Processus d’archivage sur ArODES</a:t>
            </a:r>
          </a:p>
        </p:txBody>
      </p:sp>
      <p:graphicFrame>
        <p:nvGraphicFramePr>
          <p:cNvPr id="4" name="Espace réservé du contenu 3"/>
          <p:cNvGraphicFramePr>
            <a:graphicFrameLocks noGrp="1"/>
          </p:cNvGraphicFramePr>
          <p:nvPr>
            <p:ph idx="1"/>
            <p:extLst>
              <p:ext uri="{D42A27DB-BD31-4B8C-83A1-F6EECF244321}">
                <p14:modId xmlns:p14="http://schemas.microsoft.com/office/powerpoint/2010/main" val="4163186458"/>
              </p:ext>
            </p:extLst>
          </p:nvPr>
        </p:nvGraphicFramePr>
        <p:xfrm>
          <a:off x="838199" y="1455739"/>
          <a:ext cx="10515601" cy="38497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8738450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4">
                                            <p:graphicEl>
                                              <a:dgm id="{B8F5B7C6-484C-4448-A92E-25A9C9E597A0}"/>
                                            </p:graphicEl>
                                          </p:spTgt>
                                        </p:tgtEl>
                                        <p:attrNameLst>
                                          <p:attrName>style.visibility</p:attrName>
                                        </p:attrNameLst>
                                      </p:cBhvr>
                                      <p:to>
                                        <p:strVal val="visible"/>
                                      </p:to>
                                    </p:set>
                                    <p:animEffect transition="in" filter="wipe(left)">
                                      <p:cBhvr>
                                        <p:cTn id="7" dur="500"/>
                                        <p:tgtEl>
                                          <p:spTgt spid="4">
                                            <p:graphicEl>
                                              <a:dgm id="{B8F5B7C6-484C-4448-A92E-25A9C9E597A0}"/>
                                            </p:graphic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
                                            <p:graphicEl>
                                              <a:dgm id="{3F3634D7-AE03-4FDB-8E75-37CE98DE5267}"/>
                                            </p:graphicEl>
                                          </p:spTgt>
                                        </p:tgtEl>
                                        <p:attrNameLst>
                                          <p:attrName>style.visibility</p:attrName>
                                        </p:attrNameLst>
                                      </p:cBhvr>
                                      <p:to>
                                        <p:strVal val="visible"/>
                                      </p:to>
                                    </p:set>
                                    <p:animEffect transition="in" filter="wipe(left)">
                                      <p:cBhvr>
                                        <p:cTn id="12" dur="500"/>
                                        <p:tgtEl>
                                          <p:spTgt spid="4">
                                            <p:graphicEl>
                                              <a:dgm id="{3F3634D7-AE03-4FDB-8E75-37CE98DE5267}"/>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
                                            <p:graphicEl>
                                              <a:dgm id="{1D229991-B9E4-4E41-A4AB-434D23F7D2EA}"/>
                                            </p:graphicEl>
                                          </p:spTgt>
                                        </p:tgtEl>
                                        <p:attrNameLst>
                                          <p:attrName>style.visibility</p:attrName>
                                        </p:attrNameLst>
                                      </p:cBhvr>
                                      <p:to>
                                        <p:strVal val="visible"/>
                                      </p:to>
                                    </p:set>
                                    <p:animEffect transition="in" filter="wipe(left)">
                                      <p:cBhvr>
                                        <p:cTn id="17" dur="500"/>
                                        <p:tgtEl>
                                          <p:spTgt spid="4">
                                            <p:graphicEl>
                                              <a:dgm id="{1D229991-B9E4-4E41-A4AB-434D23F7D2EA}"/>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
                                            <p:graphicEl>
                                              <a:dgm id="{68851264-5D87-4681-B6DD-ED56FBE584D7}"/>
                                            </p:graphicEl>
                                          </p:spTgt>
                                        </p:tgtEl>
                                        <p:attrNameLst>
                                          <p:attrName>style.visibility</p:attrName>
                                        </p:attrNameLst>
                                      </p:cBhvr>
                                      <p:to>
                                        <p:strVal val="visible"/>
                                      </p:to>
                                    </p:set>
                                    <p:animEffect transition="in" filter="wipe(left)">
                                      <p:cBhvr>
                                        <p:cTn id="22" dur="500"/>
                                        <p:tgtEl>
                                          <p:spTgt spid="4">
                                            <p:graphicEl>
                                              <a:dgm id="{68851264-5D87-4681-B6DD-ED56FBE584D7}"/>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
                                            <p:graphicEl>
                                              <a:dgm id="{2C840E23-7FA2-4577-8B48-F749FC91E441}"/>
                                            </p:graphicEl>
                                          </p:spTgt>
                                        </p:tgtEl>
                                        <p:attrNameLst>
                                          <p:attrName>style.visibility</p:attrName>
                                        </p:attrNameLst>
                                      </p:cBhvr>
                                      <p:to>
                                        <p:strVal val="visible"/>
                                      </p:to>
                                    </p:set>
                                    <p:animEffect transition="in" filter="wipe(left)">
                                      <p:cBhvr>
                                        <p:cTn id="27" dur="500"/>
                                        <p:tgtEl>
                                          <p:spTgt spid="4">
                                            <p:graphicEl>
                                              <a:dgm id="{2C840E23-7FA2-4577-8B48-F749FC91E441}"/>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uiExpand="1">
        <p:bldSub>
          <a:bldDgm bld="one"/>
        </p:bldSub>
      </p:bldGraphic>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78509" y="3008940"/>
            <a:ext cx="3692432" cy="2818364"/>
          </a:xfrm>
          <a:prstGeom prst="rect">
            <a:avLst/>
          </a:prstGeom>
        </p:spPr>
      </p:pic>
      <p:sp>
        <p:nvSpPr>
          <p:cNvPr id="7" name="Espace réservé du texte 6"/>
          <p:cNvSpPr>
            <a:spLocks noGrp="1"/>
          </p:cNvSpPr>
          <p:nvPr>
            <p:ph type="body" sz="quarter" idx="13"/>
          </p:nvPr>
        </p:nvSpPr>
        <p:spPr/>
        <p:txBody>
          <a:bodyPr/>
          <a:lstStyle/>
          <a:p>
            <a:r>
              <a:rPr lang="fr-CH" dirty="0">
                <a:solidFill>
                  <a:schemeClr val="tx1"/>
                </a:solidFill>
              </a:rPr>
              <a:t>Etape 1</a:t>
            </a:r>
          </a:p>
        </p:txBody>
      </p:sp>
      <p:sp>
        <p:nvSpPr>
          <p:cNvPr id="8" name="Espace réservé du texte 7"/>
          <p:cNvSpPr>
            <a:spLocks noGrp="1"/>
          </p:cNvSpPr>
          <p:nvPr>
            <p:ph type="body" sz="quarter" idx="14"/>
          </p:nvPr>
        </p:nvSpPr>
        <p:spPr>
          <a:xfrm>
            <a:off x="962525" y="1096819"/>
            <a:ext cx="10515600" cy="763466"/>
          </a:xfrm>
        </p:spPr>
        <p:txBody>
          <a:bodyPr>
            <a:noAutofit/>
          </a:bodyPr>
          <a:lstStyle/>
          <a:p>
            <a:r>
              <a:rPr lang="fr-CH" sz="2800" dirty="0"/>
              <a:t>Le/la référent</a:t>
            </a:r>
            <a:r>
              <a:rPr lang="fr-FR" sz="2800" dirty="0"/>
              <a:t>·e</a:t>
            </a:r>
            <a:r>
              <a:rPr lang="fr-CH" sz="2800" dirty="0"/>
              <a:t> collecte les publications des </a:t>
            </a:r>
            <a:r>
              <a:rPr lang="fr-CH" sz="2800" dirty="0" err="1"/>
              <a:t>chercheur·euse·s</a:t>
            </a:r>
            <a:r>
              <a:rPr lang="fr-CH" sz="2800" dirty="0"/>
              <a:t> de son école</a:t>
            </a:r>
          </a:p>
        </p:txBody>
      </p:sp>
      <p:sp>
        <p:nvSpPr>
          <p:cNvPr id="11" name="ZoneTexte 10">
            <a:extLst>
              <a:ext uri="{FF2B5EF4-FFF2-40B4-BE49-F238E27FC236}">
                <a16:creationId xmlns:a16="http://schemas.microsoft.com/office/drawing/2014/main" id="{42ABE94A-FD92-4663-B641-C843CCBF34A1}"/>
              </a:ext>
            </a:extLst>
          </p:cNvPr>
          <p:cNvSpPr txBox="1"/>
          <p:nvPr/>
        </p:nvSpPr>
        <p:spPr>
          <a:xfrm>
            <a:off x="962525" y="2111447"/>
            <a:ext cx="4925319" cy="646331"/>
          </a:xfrm>
          <a:prstGeom prst="rect">
            <a:avLst/>
          </a:prstGeom>
          <a:noFill/>
        </p:spPr>
        <p:txBody>
          <a:bodyPr wrap="square" rtlCol="0">
            <a:spAutoFit/>
          </a:bodyPr>
          <a:lstStyle/>
          <a:p>
            <a:r>
              <a:rPr lang="fr-CH" dirty="0"/>
              <a:t>Le/la référent</a:t>
            </a:r>
            <a:r>
              <a:rPr lang="fr-FR" dirty="0"/>
              <a:t>·e </a:t>
            </a:r>
            <a:r>
              <a:rPr lang="fr-CH" dirty="0"/>
              <a:t>contacte les </a:t>
            </a:r>
            <a:r>
              <a:rPr lang="fr-CH" dirty="0" err="1"/>
              <a:t>chercheur·euse·s</a:t>
            </a:r>
            <a:r>
              <a:rPr lang="fr-CH" dirty="0"/>
              <a:t> de son école et recense leurs publications</a:t>
            </a:r>
          </a:p>
        </p:txBody>
      </p:sp>
      <p:sp>
        <p:nvSpPr>
          <p:cNvPr id="2" name="ZoneTexte 1">
            <a:extLst>
              <a:ext uri="{FF2B5EF4-FFF2-40B4-BE49-F238E27FC236}">
                <a16:creationId xmlns:a16="http://schemas.microsoft.com/office/drawing/2014/main" id="{3A7B9F18-69AD-4DA9-9B3B-0522D62342D1}"/>
              </a:ext>
            </a:extLst>
          </p:cNvPr>
          <p:cNvSpPr txBox="1"/>
          <p:nvPr/>
        </p:nvSpPr>
        <p:spPr>
          <a:xfrm>
            <a:off x="6096000" y="2111447"/>
            <a:ext cx="5481506" cy="3785652"/>
          </a:xfrm>
          <a:prstGeom prst="rect">
            <a:avLst/>
          </a:prstGeom>
          <a:noFill/>
        </p:spPr>
        <p:txBody>
          <a:bodyPr wrap="square" rtlCol="0">
            <a:spAutoFit/>
          </a:bodyPr>
          <a:lstStyle/>
          <a:p>
            <a:r>
              <a:rPr lang="fr-CH" sz="2000" b="1" dirty="0"/>
              <a:t>Travail du/de la </a:t>
            </a:r>
            <a:r>
              <a:rPr lang="fr-CH" sz="2000" b="1" dirty="0" err="1"/>
              <a:t>référent·e</a:t>
            </a:r>
            <a:r>
              <a:rPr lang="fr-CH" sz="2000" b="1" dirty="0"/>
              <a:t> : </a:t>
            </a:r>
          </a:p>
          <a:p>
            <a:endParaRPr lang="fr-CH" sz="2000" b="1" dirty="0"/>
          </a:p>
          <a:p>
            <a:pPr marL="285750" indent="-285750">
              <a:buFont typeface="Wingdings" panose="05000000000000000000" pitchFamily="2" charset="2"/>
              <a:buChar char="q"/>
            </a:pPr>
            <a:r>
              <a:rPr lang="fr-CH" sz="2000" dirty="0"/>
              <a:t>Contacter les </a:t>
            </a:r>
            <a:r>
              <a:rPr lang="fr-CH" sz="2000" dirty="0" err="1"/>
              <a:t>chercheur·euse·s</a:t>
            </a:r>
            <a:endParaRPr lang="fr-CH" sz="2000" dirty="0"/>
          </a:p>
          <a:p>
            <a:pPr marL="285750" indent="-285750">
              <a:buFont typeface="Wingdings" panose="05000000000000000000" pitchFamily="2" charset="2"/>
              <a:buChar char="q"/>
            </a:pPr>
            <a:endParaRPr lang="fr-CH" sz="2000" dirty="0"/>
          </a:p>
          <a:p>
            <a:pPr marL="285750" indent="-285750">
              <a:buFont typeface="Wingdings" panose="05000000000000000000" pitchFamily="2" charset="2"/>
              <a:buChar char="q"/>
            </a:pPr>
            <a:r>
              <a:rPr lang="fr-CH" sz="2000" dirty="0"/>
              <a:t>Vérifier que les publications transmises correspondent aux critères de délimitations</a:t>
            </a:r>
          </a:p>
          <a:p>
            <a:endParaRPr lang="fr-CH" sz="2000" dirty="0"/>
          </a:p>
          <a:p>
            <a:pPr marL="285750" indent="-285750">
              <a:buFont typeface="Wingdings" panose="05000000000000000000" pitchFamily="2" charset="2"/>
              <a:buChar char="q"/>
            </a:pPr>
            <a:r>
              <a:rPr lang="fr-CH" sz="2000" dirty="0"/>
              <a:t>Vérifier que l’on dispose bien du texte intégral et qu’aucune information ou document ne manque</a:t>
            </a:r>
          </a:p>
          <a:p>
            <a:endParaRPr lang="fr-CH" sz="2000" dirty="0"/>
          </a:p>
          <a:p>
            <a:endParaRPr lang="fr-CH" sz="2000" dirty="0"/>
          </a:p>
        </p:txBody>
      </p:sp>
    </p:spTree>
    <p:extLst>
      <p:ext uri="{BB962C8B-B14F-4D97-AF65-F5344CB8AC3E}">
        <p14:creationId xmlns:p14="http://schemas.microsoft.com/office/powerpoint/2010/main" val="37632836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08500" y="3258887"/>
            <a:ext cx="4225829" cy="2542100"/>
          </a:xfrm>
          <a:prstGeom prst="rect">
            <a:avLst/>
          </a:prstGeom>
        </p:spPr>
      </p:pic>
      <p:sp>
        <p:nvSpPr>
          <p:cNvPr id="7" name="Espace réservé du texte 6"/>
          <p:cNvSpPr>
            <a:spLocks noGrp="1"/>
          </p:cNvSpPr>
          <p:nvPr>
            <p:ph type="body" sz="quarter" idx="13"/>
          </p:nvPr>
        </p:nvSpPr>
        <p:spPr/>
        <p:txBody>
          <a:bodyPr/>
          <a:lstStyle/>
          <a:p>
            <a:r>
              <a:rPr lang="fr-CH" dirty="0">
                <a:solidFill>
                  <a:schemeClr val="tx1"/>
                </a:solidFill>
              </a:rPr>
              <a:t>Etape 2</a:t>
            </a:r>
          </a:p>
        </p:txBody>
      </p:sp>
      <p:sp>
        <p:nvSpPr>
          <p:cNvPr id="8" name="Espace réservé du texte 7"/>
          <p:cNvSpPr>
            <a:spLocks noGrp="1"/>
          </p:cNvSpPr>
          <p:nvPr>
            <p:ph type="body" sz="quarter" idx="14"/>
          </p:nvPr>
        </p:nvSpPr>
        <p:spPr>
          <a:xfrm>
            <a:off x="962525" y="1391280"/>
            <a:ext cx="10515600" cy="1009899"/>
          </a:xfrm>
        </p:spPr>
        <p:txBody>
          <a:bodyPr>
            <a:normAutofit/>
          </a:bodyPr>
          <a:lstStyle/>
          <a:p>
            <a:r>
              <a:rPr lang="fr-CH" sz="2800" dirty="0"/>
              <a:t>Le/la </a:t>
            </a:r>
            <a:r>
              <a:rPr lang="fr-CH" sz="2800" dirty="0" err="1"/>
              <a:t>référent·e</a:t>
            </a:r>
            <a:r>
              <a:rPr lang="fr-CH" sz="2800" dirty="0"/>
              <a:t> transmet les publications à la bibliothèque en charge de l’archivage </a:t>
            </a:r>
          </a:p>
          <a:p>
            <a:endParaRPr lang="fr-CH" dirty="0"/>
          </a:p>
          <a:p>
            <a:endParaRPr lang="fr-CH" dirty="0"/>
          </a:p>
          <a:p>
            <a:endParaRPr lang="fr-CH" dirty="0"/>
          </a:p>
          <a:p>
            <a:endParaRPr lang="fr-CH" dirty="0"/>
          </a:p>
        </p:txBody>
      </p:sp>
      <p:sp>
        <p:nvSpPr>
          <p:cNvPr id="11" name="ZoneTexte 10">
            <a:extLst>
              <a:ext uri="{FF2B5EF4-FFF2-40B4-BE49-F238E27FC236}">
                <a16:creationId xmlns:a16="http://schemas.microsoft.com/office/drawing/2014/main" id="{42ABE94A-FD92-4663-B641-C843CCBF34A1}"/>
              </a:ext>
            </a:extLst>
          </p:cNvPr>
          <p:cNvSpPr txBox="1"/>
          <p:nvPr/>
        </p:nvSpPr>
        <p:spPr>
          <a:xfrm>
            <a:off x="2118128" y="2796736"/>
            <a:ext cx="1349901" cy="369332"/>
          </a:xfrm>
          <a:prstGeom prst="rect">
            <a:avLst/>
          </a:prstGeom>
          <a:noFill/>
        </p:spPr>
        <p:txBody>
          <a:bodyPr wrap="square" rtlCol="0">
            <a:spAutoFit/>
          </a:bodyPr>
          <a:lstStyle/>
          <a:p>
            <a:r>
              <a:rPr lang="fr-CH" dirty="0" err="1"/>
              <a:t>Référent·e</a:t>
            </a:r>
            <a:endParaRPr lang="fr-CH" dirty="0"/>
          </a:p>
        </p:txBody>
      </p:sp>
      <p:sp>
        <p:nvSpPr>
          <p:cNvPr id="14" name="ZoneTexte 13">
            <a:extLst>
              <a:ext uri="{FF2B5EF4-FFF2-40B4-BE49-F238E27FC236}">
                <a16:creationId xmlns:a16="http://schemas.microsoft.com/office/drawing/2014/main" id="{C0D5A3D1-1728-483D-B413-6EEE53165ADB}"/>
              </a:ext>
            </a:extLst>
          </p:cNvPr>
          <p:cNvSpPr txBox="1"/>
          <p:nvPr/>
        </p:nvSpPr>
        <p:spPr>
          <a:xfrm>
            <a:off x="8231319" y="2796735"/>
            <a:ext cx="1650332" cy="369332"/>
          </a:xfrm>
          <a:prstGeom prst="rect">
            <a:avLst/>
          </a:prstGeom>
          <a:noFill/>
        </p:spPr>
        <p:txBody>
          <a:bodyPr wrap="square" rtlCol="0">
            <a:spAutoFit/>
          </a:bodyPr>
          <a:lstStyle/>
          <a:p>
            <a:r>
              <a:rPr lang="fr-CH" dirty="0"/>
              <a:t>Bibliothécaire</a:t>
            </a:r>
          </a:p>
        </p:txBody>
      </p:sp>
      <p:pic>
        <p:nvPicPr>
          <p:cNvPr id="16" name="Image 15">
            <a:extLst>
              <a:ext uri="{FF2B5EF4-FFF2-40B4-BE49-F238E27FC236}">
                <a16:creationId xmlns:a16="http://schemas.microsoft.com/office/drawing/2014/main" id="{5B680B9B-4831-4C1B-AFE5-AE1DCFB6AEC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227876" y="3731842"/>
            <a:ext cx="1596190" cy="1596190"/>
          </a:xfrm>
          <a:prstGeom prst="rect">
            <a:avLst/>
          </a:prstGeom>
        </p:spPr>
      </p:pic>
      <p:pic>
        <p:nvPicPr>
          <p:cNvPr id="2" name="Image 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942981" y="3166067"/>
            <a:ext cx="4227008" cy="2727741"/>
          </a:xfrm>
          <a:prstGeom prst="rect">
            <a:avLst/>
          </a:prstGeom>
        </p:spPr>
      </p:pic>
    </p:spTree>
    <p:extLst>
      <p:ext uri="{BB962C8B-B14F-4D97-AF65-F5344CB8AC3E}">
        <p14:creationId xmlns:p14="http://schemas.microsoft.com/office/powerpoint/2010/main" val="405684379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texte 6"/>
          <p:cNvSpPr>
            <a:spLocks noGrp="1"/>
          </p:cNvSpPr>
          <p:nvPr>
            <p:ph type="body" sz="quarter" idx="13"/>
          </p:nvPr>
        </p:nvSpPr>
        <p:spPr/>
        <p:txBody>
          <a:bodyPr/>
          <a:lstStyle/>
          <a:p>
            <a:r>
              <a:rPr lang="fr-CH" dirty="0">
                <a:solidFill>
                  <a:schemeClr val="tx1"/>
                </a:solidFill>
              </a:rPr>
              <a:t>Etape 3a </a:t>
            </a:r>
          </a:p>
        </p:txBody>
      </p:sp>
      <p:sp>
        <p:nvSpPr>
          <p:cNvPr id="8" name="Espace réservé du texte 7"/>
          <p:cNvSpPr>
            <a:spLocks noGrp="1"/>
          </p:cNvSpPr>
          <p:nvPr>
            <p:ph type="body" sz="quarter" idx="14"/>
          </p:nvPr>
        </p:nvSpPr>
        <p:spPr>
          <a:xfrm>
            <a:off x="962525" y="1270470"/>
            <a:ext cx="10515600" cy="688960"/>
          </a:xfrm>
        </p:spPr>
        <p:txBody>
          <a:bodyPr>
            <a:normAutofit/>
          </a:bodyPr>
          <a:lstStyle/>
          <a:p>
            <a:r>
              <a:rPr lang="fr-CH" sz="2800" dirty="0"/>
              <a:t>Acceptation de la publication en fonction des critères du rectorat</a:t>
            </a:r>
          </a:p>
        </p:txBody>
      </p:sp>
      <p:sp>
        <p:nvSpPr>
          <p:cNvPr id="14" name="ZoneTexte 13">
            <a:extLst>
              <a:ext uri="{FF2B5EF4-FFF2-40B4-BE49-F238E27FC236}">
                <a16:creationId xmlns:a16="http://schemas.microsoft.com/office/drawing/2014/main" id="{C0D5A3D1-1728-483D-B413-6EEE53165ADB}"/>
              </a:ext>
            </a:extLst>
          </p:cNvPr>
          <p:cNvSpPr txBox="1"/>
          <p:nvPr/>
        </p:nvSpPr>
        <p:spPr>
          <a:xfrm>
            <a:off x="962525" y="2222140"/>
            <a:ext cx="4724401" cy="707886"/>
          </a:xfrm>
          <a:prstGeom prst="rect">
            <a:avLst/>
          </a:prstGeom>
          <a:noFill/>
        </p:spPr>
        <p:txBody>
          <a:bodyPr wrap="square" rtlCol="0">
            <a:spAutoFit/>
          </a:bodyPr>
          <a:lstStyle/>
          <a:p>
            <a:r>
              <a:rPr lang="fr-CH" sz="2000" dirty="0"/>
              <a:t>Le/la bibliothécaire-archiviste reçoit les fichiers à traiter :</a:t>
            </a:r>
          </a:p>
        </p:txBody>
      </p:sp>
      <p:sp>
        <p:nvSpPr>
          <p:cNvPr id="2" name="ZoneTexte 1">
            <a:extLst>
              <a:ext uri="{FF2B5EF4-FFF2-40B4-BE49-F238E27FC236}">
                <a16:creationId xmlns:a16="http://schemas.microsoft.com/office/drawing/2014/main" id="{A7454780-7F18-4AB9-B007-E42E6F09A239}"/>
              </a:ext>
            </a:extLst>
          </p:cNvPr>
          <p:cNvSpPr txBox="1"/>
          <p:nvPr/>
        </p:nvSpPr>
        <p:spPr>
          <a:xfrm>
            <a:off x="3324725" y="3192736"/>
            <a:ext cx="4456451" cy="2862322"/>
          </a:xfrm>
          <a:prstGeom prst="rect">
            <a:avLst/>
          </a:prstGeom>
          <a:noFill/>
        </p:spPr>
        <p:txBody>
          <a:bodyPr wrap="square" rtlCol="0">
            <a:spAutoFit/>
          </a:bodyPr>
          <a:lstStyle/>
          <a:p>
            <a:pPr marL="285750" indent="-285750">
              <a:buFont typeface="Wingdings" panose="05000000000000000000" pitchFamily="2" charset="2"/>
              <a:buChar char="q"/>
            </a:pPr>
            <a:r>
              <a:rPr lang="fr-CH" sz="2000" dirty="0"/>
              <a:t>Vérifier que la publication répond vraiment aux critères du rectorat</a:t>
            </a:r>
          </a:p>
          <a:p>
            <a:endParaRPr lang="fr-CH" sz="2000" dirty="0"/>
          </a:p>
          <a:p>
            <a:pPr marL="285750" indent="-285750">
              <a:buFont typeface="Wingdings" panose="05000000000000000000" pitchFamily="2" charset="2"/>
              <a:buChar char="q"/>
            </a:pPr>
            <a:r>
              <a:rPr lang="fr-CH" sz="2000" dirty="0"/>
              <a:t>Déterminer l’indicateur à attribuer (si utilisé par votre domaine)</a:t>
            </a:r>
          </a:p>
          <a:p>
            <a:endParaRPr lang="fr-CH" sz="2000" dirty="0"/>
          </a:p>
          <a:p>
            <a:pPr marL="285750" indent="-285750">
              <a:buFont typeface="Wingdings" panose="05000000000000000000" pitchFamily="2" charset="2"/>
              <a:buChar char="q"/>
            </a:pPr>
            <a:r>
              <a:rPr lang="fr-CH" sz="2000" dirty="0"/>
              <a:t>Si besoin, demander au/à la </a:t>
            </a:r>
            <a:r>
              <a:rPr lang="fr-CH" sz="2000" dirty="0" err="1"/>
              <a:t>référent·e</a:t>
            </a:r>
            <a:r>
              <a:rPr lang="fr-CH" sz="2000" dirty="0"/>
              <a:t> les informations manquantes</a:t>
            </a:r>
            <a:endParaRPr lang="fr-CH" dirty="0"/>
          </a:p>
        </p:txBody>
      </p:sp>
      <p:pic>
        <p:nvPicPr>
          <p:cNvPr id="3" name="Imag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600923" y="2671344"/>
            <a:ext cx="3752877" cy="3752877"/>
          </a:xfrm>
          <a:prstGeom prst="rect">
            <a:avLst/>
          </a:prstGeom>
        </p:spPr>
      </p:pic>
    </p:spTree>
    <p:extLst>
      <p:ext uri="{BB962C8B-B14F-4D97-AF65-F5344CB8AC3E}">
        <p14:creationId xmlns:p14="http://schemas.microsoft.com/office/powerpoint/2010/main" val="18839354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WASPOLLED" val="AC2EF69A38734DBF8E8DE44F07BFAFDA"/>
  <p:tag name="TPVERSION" val="5"/>
  <p:tag name="TPFULLVERSION" val="5.4.0.8"/>
  <p:tag name="PPTVERSION" val="15"/>
  <p:tag name="TPOS" val="2"/>
</p:tagLst>
</file>

<file path=ppt/theme/theme1.xml><?xml version="1.0" encoding="utf-8"?>
<a:theme xmlns:a="http://schemas.openxmlformats.org/drawingml/2006/main" name="Thème Office">
  <a:themeElements>
    <a:clrScheme name="Personnalisé 1">
      <a:dk1>
        <a:srgbClr val="1C1C1B"/>
      </a:dk1>
      <a:lt1>
        <a:sysClr val="window" lastClr="FFFFFF"/>
      </a:lt1>
      <a:dk2>
        <a:srgbClr val="E22E28"/>
      </a:dk2>
      <a:lt2>
        <a:srgbClr val="E7E6E6"/>
      </a:lt2>
      <a:accent1>
        <a:srgbClr val="E22E28"/>
      </a:accent1>
      <a:accent2>
        <a:srgbClr val="7F7F7F"/>
      </a:accent2>
      <a:accent3>
        <a:srgbClr val="1C1C1B"/>
      </a:accent3>
      <a:accent4>
        <a:srgbClr val="E22E28"/>
      </a:accent4>
      <a:accent5>
        <a:srgbClr val="595959"/>
      </a:accent5>
      <a:accent6>
        <a:srgbClr val="7F7F7F"/>
      </a:accent6>
      <a:hlink>
        <a:srgbClr val="BFBFBF"/>
      </a:hlink>
      <a:folHlink>
        <a:srgbClr val="D8D8D8"/>
      </a:folHlink>
    </a:clrScheme>
    <a:fontScheme name="HE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eg-generique.potx" id="{22050505-BFED-47B9-836E-66D5088CE840}" vid="{58597E69-634D-4A60-BA82-6ACC9FE5F8BF}"/>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heg-generique</Template>
  <TotalTime>0</TotalTime>
  <Words>1373</Words>
  <Application>Microsoft Office PowerPoint</Application>
  <PresentationFormat>Grand écran</PresentationFormat>
  <Paragraphs>176</Paragraphs>
  <Slides>23</Slides>
  <Notes>23</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23</vt:i4>
      </vt:variant>
    </vt:vector>
  </HeadingPairs>
  <TitlesOfParts>
    <vt:vector size="27" baseType="lpstr">
      <vt:lpstr>Arial</vt:lpstr>
      <vt:lpstr>Calibri</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Haute Ecole Spécialisées - Genève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Alessandra Rota</dc:creator>
  <cp:lastModifiedBy>Lucas Isabelle</cp:lastModifiedBy>
  <cp:revision>88</cp:revision>
  <cp:lastPrinted>2022-05-04T14:17:14Z</cp:lastPrinted>
  <dcterms:created xsi:type="dcterms:W3CDTF">2017-10-02T11:28:46Z</dcterms:created>
  <dcterms:modified xsi:type="dcterms:W3CDTF">2022-05-07T13:48:14Z</dcterms:modified>
</cp:coreProperties>
</file>