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7" r:id="rId5"/>
  </p:sldMasterIdLst>
  <p:notesMasterIdLst>
    <p:notesMasterId r:id="rId26"/>
  </p:notesMasterIdLst>
  <p:handoutMasterIdLst>
    <p:handoutMasterId r:id="rId27"/>
  </p:handoutMasterIdLst>
  <p:sldIdLst>
    <p:sldId id="294" r:id="rId6"/>
    <p:sldId id="333" r:id="rId7"/>
    <p:sldId id="295" r:id="rId8"/>
    <p:sldId id="256" r:id="rId9"/>
    <p:sldId id="259" r:id="rId10"/>
    <p:sldId id="260" r:id="rId11"/>
    <p:sldId id="257" r:id="rId12"/>
    <p:sldId id="262" r:id="rId13"/>
    <p:sldId id="263" r:id="rId14"/>
    <p:sldId id="274" r:id="rId15"/>
    <p:sldId id="327" r:id="rId16"/>
    <p:sldId id="330" r:id="rId17"/>
    <p:sldId id="292" r:id="rId18"/>
    <p:sldId id="329" r:id="rId19"/>
    <p:sldId id="270" r:id="rId20"/>
    <p:sldId id="296" r:id="rId21"/>
    <p:sldId id="308" r:id="rId22"/>
    <p:sldId id="309" r:id="rId23"/>
    <p:sldId id="334" r:id="rId24"/>
    <p:sldId id="33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örig Anne" initials="DA" lastIdx="5" clrIdx="0">
    <p:extLst>
      <p:ext uri="{19B8F6BF-5375-455C-9EA6-DF929625EA0E}">
        <p15:presenceInfo xmlns:p15="http://schemas.microsoft.com/office/powerpoint/2012/main" userId="S::anne.dorig@hes-so.ch::b94af902-62c2-4925-b4c4-8ea4a10be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682"/>
    <a:srgbClr val="D41367"/>
    <a:srgbClr val="F36D21"/>
    <a:srgbClr val="00945E"/>
    <a:srgbClr val="0199D6"/>
    <a:srgbClr val="F3C300"/>
    <a:srgbClr val="E46836"/>
    <a:srgbClr val="009A64"/>
    <a:srgbClr val="EDBD23"/>
    <a:srgbClr val="009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0"/>
    <p:restoredTop sz="86433"/>
  </p:normalViewPr>
  <p:slideViewPr>
    <p:cSldViewPr snapToGrid="0" snapToObjects="1">
      <p:cViewPr varScale="1">
        <p:scale>
          <a:sx n="45" d="100"/>
          <a:sy n="45" d="100"/>
        </p:scale>
        <p:origin x="144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53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A69148-B52B-A444-A327-C92468E7E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8415F-F411-5142-905E-818139359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FE061-4650-E240-8B2D-8CA9E5126992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C69E7-2128-E546-A7F8-3B7540B41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19E8-9922-5B43-9574-1F879548DA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268CD-76C0-7741-B5AC-337276E131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1820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72BFA-90EC-C842-8960-0798E0F6550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C5FE-D353-F94E-9E44-E117D424023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778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33FD1-EEFE-484C-80BC-AFBA8B54B79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5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3FD1-EEFE-484C-80BC-AFBA8B54B797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399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3FD1-EEFE-484C-80BC-AFBA8B54B797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02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3FD1-EEFE-484C-80BC-AFBA8B54B797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37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3FD1-EEFE-484C-80BC-AFBA8B54B797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117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Total des personnes faisant de la recherche : 3400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EC5FE-D353-F94E-9E44-E117D4240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AA47A86E-ABFF-2546-8D07-B6DB4A0F5B7F}"/>
              </a:ext>
            </a:extLst>
          </p:cNvPr>
          <p:cNvSpPr/>
          <p:nvPr userDrawn="1"/>
        </p:nvSpPr>
        <p:spPr>
          <a:xfrm>
            <a:off x="6353735" y="100853"/>
            <a:ext cx="558053" cy="510988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E59E005-D3BE-C94C-935C-421B56081927}"/>
              </a:ext>
            </a:extLst>
          </p:cNvPr>
          <p:cNvSpPr/>
          <p:nvPr userDrawn="1"/>
        </p:nvSpPr>
        <p:spPr>
          <a:xfrm>
            <a:off x="94129" y="6286500"/>
            <a:ext cx="558053" cy="510988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7A7D953-B226-2946-9267-A694EF055A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768316 w 12192000"/>
              <a:gd name="connsiteY3" fmla="*/ 6858000 h 6858000"/>
              <a:gd name="connsiteX4" fmla="*/ 7123814 w 12192000"/>
              <a:gd name="connsiteY4" fmla="*/ 6858000 h 6858000"/>
              <a:gd name="connsiteX5" fmla="*/ 736600 w 12192000"/>
              <a:gd name="connsiteY5" fmla="*/ 6858000 h 6858000"/>
              <a:gd name="connsiteX6" fmla="*/ 94129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768316" y="6858000"/>
                </a:lnTo>
                <a:lnTo>
                  <a:pt x="7123814" y="6858000"/>
                </a:lnTo>
                <a:lnTo>
                  <a:pt x="736600" y="6858000"/>
                </a:lnTo>
                <a:lnTo>
                  <a:pt x="941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31109EB-7954-294B-8EA7-A599130EC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6956385" cy="6857999"/>
          </a:xfrm>
          <a:custGeom>
            <a:avLst/>
            <a:gdLst>
              <a:gd name="connsiteX0" fmla="*/ 0 w 6956385"/>
              <a:gd name="connsiteY0" fmla="*/ 0 h 6857999"/>
              <a:gd name="connsiteX1" fmla="*/ 6956385 w 6956385"/>
              <a:gd name="connsiteY1" fmla="*/ 0 h 6857999"/>
              <a:gd name="connsiteX2" fmla="*/ 6956385 w 6956385"/>
              <a:gd name="connsiteY2" fmla="*/ 6857999 h 6857999"/>
              <a:gd name="connsiteX3" fmla="*/ 0 w 695638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6385" h="6857999">
                <a:moveTo>
                  <a:pt x="0" y="0"/>
                </a:moveTo>
                <a:lnTo>
                  <a:pt x="6956385" y="0"/>
                </a:lnTo>
                <a:lnTo>
                  <a:pt x="6956385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</p:spPr>
        <p:txBody>
          <a:bodyPr wrap="square" lIns="432000" tIns="3131999" rIns="900000">
            <a:noAutofit/>
          </a:bodyPr>
          <a:lstStyle>
            <a:lvl1pPr algn="l">
              <a:defRPr sz="3000" b="1" cap="all" baseline="0">
                <a:latin typeface="Helvetica Now Text" panose="020B0504030202020204" pitchFamily="34" charset="77"/>
              </a:defRPr>
            </a:lvl1pPr>
            <a:lvl2pPr marL="0" algn="l">
              <a:defRPr sz="2000" cap="all" baseline="0">
                <a:latin typeface="Helvetica Now Text" panose="020B0504030202020204" pitchFamily="34" charset="77"/>
              </a:defRPr>
            </a:lvl2pPr>
            <a:lvl3pPr marL="0" algn="l">
              <a:lnSpc>
                <a:spcPct val="200000"/>
              </a:lnSpc>
              <a:defRPr sz="2000" b="1" cap="all" baseline="0">
                <a:latin typeface="Helvetica Now Text" panose="020B0504030202020204" pitchFamily="34" charset="77"/>
              </a:defRPr>
            </a:lvl3pPr>
            <a:lvl4pPr marL="0" algn="l">
              <a:defRPr sz="1400" b="1">
                <a:latin typeface="Helvetica Now Text" panose="020B0504030202020204" pitchFamily="34" charset="77"/>
              </a:defRPr>
            </a:lvl4pPr>
            <a:lvl5pPr>
              <a:defRPr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9281FC82-F1A5-EC41-9E0F-8E90914BA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21950" y="6534150"/>
            <a:ext cx="1370013" cy="165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ACE5032-A17A-6249-9138-7C72107564B3}"/>
              </a:ext>
            </a:extLst>
          </p:cNvPr>
          <p:cNvSpPr/>
          <p:nvPr userDrawn="1"/>
        </p:nvSpPr>
        <p:spPr>
          <a:xfrm>
            <a:off x="6390363" y="177317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C01A81B0-A267-FC4B-9B75-F24292381B6A}"/>
              </a:ext>
            </a:extLst>
          </p:cNvPr>
          <p:cNvSpPr/>
          <p:nvPr userDrawn="1"/>
        </p:nvSpPr>
        <p:spPr>
          <a:xfrm rot="10800000">
            <a:off x="176405" y="6356243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9141EDC-E956-814E-9FD6-FC85CC58F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0363" y="177316"/>
            <a:ext cx="368408" cy="36840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CAB1483-C867-E54B-824B-ADA4C2C33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9F5F890-EAAC-7847-9985-7333A205D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7974" y="6443254"/>
            <a:ext cx="1233830" cy="30454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C46A05C-4274-C94E-B2B0-E5E3B81620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159" y="611840"/>
            <a:ext cx="1598729" cy="34631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79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C6A318-4C29-074E-AD24-FB49270E0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44297"/>
            <a:ext cx="11419806" cy="132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01CFF31-E21F-C344-A9DA-A80A21541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26" y="2275352"/>
            <a:ext cx="11420305" cy="3854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877E9F0-1E53-4949-9082-7574C3A95A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BC3B6A8-EDE4-EA4C-B7F0-9248F6FBFC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A2FEBE-151D-854A-B5A8-B5432249F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77095" y="6330970"/>
            <a:ext cx="1289714" cy="2793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928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BFFFF78-5320-B64B-AD12-252239A84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 w 12192001"/>
              <a:gd name="connsiteY1" fmla="*/ 0 h 6858000"/>
              <a:gd name="connsiteX2" fmla="*/ 112713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342900 h 6858000"/>
              <a:gd name="connsiteX5" fmla="*/ 12192000 w 12192001"/>
              <a:gd name="connsiteY5" fmla="*/ 342900 h 6858000"/>
              <a:gd name="connsiteX6" fmla="*/ 12192000 w 12192001"/>
              <a:gd name="connsiteY6" fmla="*/ 6858000 h 6858000"/>
              <a:gd name="connsiteX7" fmla="*/ 112713 w 12192001"/>
              <a:gd name="connsiteY7" fmla="*/ 6858000 h 6858000"/>
              <a:gd name="connsiteX8" fmla="*/ 12700 w 12192001"/>
              <a:gd name="connsiteY8" fmla="*/ 6858000 h 6858000"/>
              <a:gd name="connsiteX9" fmla="*/ 0 w 1219200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" y="0"/>
                </a:lnTo>
                <a:lnTo>
                  <a:pt x="112713" y="0"/>
                </a:lnTo>
                <a:lnTo>
                  <a:pt x="12192001" y="0"/>
                </a:lnTo>
                <a:lnTo>
                  <a:pt x="12192001" y="342900"/>
                </a:lnTo>
                <a:lnTo>
                  <a:pt x="12192000" y="342900"/>
                </a:lnTo>
                <a:lnTo>
                  <a:pt x="12192000" y="6858000"/>
                </a:lnTo>
                <a:lnTo>
                  <a:pt x="112713" y="6858000"/>
                </a:lnTo>
                <a:lnTo>
                  <a:pt x="12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9A729A-4D1E-3B49-AF82-7ED24CED23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8565" y="0"/>
            <a:ext cx="8402917" cy="6858000"/>
          </a:xfrm>
          <a:custGeom>
            <a:avLst/>
            <a:gdLst>
              <a:gd name="connsiteX0" fmla="*/ 0 w 8402917"/>
              <a:gd name="connsiteY0" fmla="*/ 0 h 6858000"/>
              <a:gd name="connsiteX1" fmla="*/ 8402917 w 8402917"/>
              <a:gd name="connsiteY1" fmla="*/ 0 h 6858000"/>
              <a:gd name="connsiteX2" fmla="*/ 8402917 w 8402917"/>
              <a:gd name="connsiteY2" fmla="*/ 101600 h 6858000"/>
              <a:gd name="connsiteX3" fmla="*/ 8398435 w 8402917"/>
              <a:gd name="connsiteY3" fmla="*/ 101600 h 6858000"/>
              <a:gd name="connsiteX4" fmla="*/ 8398435 w 8402917"/>
              <a:gd name="connsiteY4" fmla="*/ 6858000 h 6858000"/>
              <a:gd name="connsiteX5" fmla="*/ 2127 w 8402917"/>
              <a:gd name="connsiteY5" fmla="*/ 6858000 h 6858000"/>
              <a:gd name="connsiteX6" fmla="*/ 2127 w 8402917"/>
              <a:gd name="connsiteY6" fmla="*/ 101600 h 6858000"/>
              <a:gd name="connsiteX7" fmla="*/ 0 w 8402917"/>
              <a:gd name="connsiteY7" fmla="*/ 101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2917" h="6858000">
                <a:moveTo>
                  <a:pt x="0" y="0"/>
                </a:moveTo>
                <a:lnTo>
                  <a:pt x="8402917" y="0"/>
                </a:lnTo>
                <a:lnTo>
                  <a:pt x="8402917" y="101600"/>
                </a:lnTo>
                <a:lnTo>
                  <a:pt x="8398435" y="101600"/>
                </a:lnTo>
                <a:lnTo>
                  <a:pt x="8398435" y="6858000"/>
                </a:lnTo>
                <a:lnTo>
                  <a:pt x="2127" y="6858000"/>
                </a:lnTo>
                <a:lnTo>
                  <a:pt x="2127" y="101600"/>
                </a:lnTo>
                <a:lnTo>
                  <a:pt x="0" y="1016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1116000" tIns="2124000" rIns="1080000" bIns="1980000" anchor="ctr">
            <a:noAutofit/>
          </a:bodyPr>
          <a:lstStyle>
            <a:lvl1pPr marL="0" indent="0" algn="l">
              <a:buNone/>
              <a:defRPr sz="3200" b="1" i="0">
                <a:latin typeface="Helvetica Now Text" panose="020B0504030202020204" pitchFamily="34" charset="77"/>
              </a:defRPr>
            </a:lvl1pPr>
            <a:lvl2pPr>
              <a:defRPr b="1" i="0">
                <a:latin typeface="Helvetica Now Text" panose="020B0504030202020204" pitchFamily="34" charset="77"/>
              </a:defRPr>
            </a:lvl2pPr>
            <a:lvl3pPr>
              <a:defRPr b="1" i="0">
                <a:latin typeface="Helvetica Now Text" panose="020B0504030202020204" pitchFamily="34" charset="77"/>
              </a:defRPr>
            </a:lvl3pPr>
            <a:lvl4pPr>
              <a:defRPr b="1" i="0">
                <a:latin typeface="Helvetica Now Text" panose="020B0504030202020204" pitchFamily="34" charset="77"/>
              </a:defRPr>
            </a:lvl4pPr>
            <a:lvl5pPr>
              <a:defRPr b="1" i="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B026B7B-5BAD-F946-BC36-9B95ECD11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6332" y="158853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BDB2DCB-7452-364A-8ED2-E13E75B2CE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440207" y="3892151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25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BFFFF78-5320-B64B-AD12-252239A84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 w 12192001"/>
              <a:gd name="connsiteY1" fmla="*/ 0 h 6858000"/>
              <a:gd name="connsiteX2" fmla="*/ 112713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342900 h 6858000"/>
              <a:gd name="connsiteX5" fmla="*/ 12192000 w 12192001"/>
              <a:gd name="connsiteY5" fmla="*/ 342900 h 6858000"/>
              <a:gd name="connsiteX6" fmla="*/ 12192000 w 12192001"/>
              <a:gd name="connsiteY6" fmla="*/ 6858000 h 6858000"/>
              <a:gd name="connsiteX7" fmla="*/ 112713 w 12192001"/>
              <a:gd name="connsiteY7" fmla="*/ 6858000 h 6858000"/>
              <a:gd name="connsiteX8" fmla="*/ 12700 w 12192001"/>
              <a:gd name="connsiteY8" fmla="*/ 6858000 h 6858000"/>
              <a:gd name="connsiteX9" fmla="*/ 0 w 1219200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" y="0"/>
                </a:lnTo>
                <a:lnTo>
                  <a:pt x="112713" y="0"/>
                </a:lnTo>
                <a:lnTo>
                  <a:pt x="12192001" y="0"/>
                </a:lnTo>
                <a:lnTo>
                  <a:pt x="12192001" y="342900"/>
                </a:lnTo>
                <a:lnTo>
                  <a:pt x="12192000" y="342900"/>
                </a:lnTo>
                <a:lnTo>
                  <a:pt x="12192000" y="6858000"/>
                </a:lnTo>
                <a:lnTo>
                  <a:pt x="112713" y="6858000"/>
                </a:lnTo>
                <a:lnTo>
                  <a:pt x="12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9A729A-4D1E-3B49-AF82-7ED24CED23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8565" y="0"/>
            <a:ext cx="8402917" cy="6858000"/>
          </a:xfrm>
          <a:custGeom>
            <a:avLst/>
            <a:gdLst>
              <a:gd name="connsiteX0" fmla="*/ 0 w 8402917"/>
              <a:gd name="connsiteY0" fmla="*/ 0 h 6858000"/>
              <a:gd name="connsiteX1" fmla="*/ 8402917 w 8402917"/>
              <a:gd name="connsiteY1" fmla="*/ 0 h 6858000"/>
              <a:gd name="connsiteX2" fmla="*/ 8402917 w 8402917"/>
              <a:gd name="connsiteY2" fmla="*/ 101600 h 6858000"/>
              <a:gd name="connsiteX3" fmla="*/ 8398435 w 8402917"/>
              <a:gd name="connsiteY3" fmla="*/ 101600 h 6858000"/>
              <a:gd name="connsiteX4" fmla="*/ 8398435 w 8402917"/>
              <a:gd name="connsiteY4" fmla="*/ 6858000 h 6858000"/>
              <a:gd name="connsiteX5" fmla="*/ 2127 w 8402917"/>
              <a:gd name="connsiteY5" fmla="*/ 6858000 h 6858000"/>
              <a:gd name="connsiteX6" fmla="*/ 2127 w 8402917"/>
              <a:gd name="connsiteY6" fmla="*/ 101600 h 6858000"/>
              <a:gd name="connsiteX7" fmla="*/ 0 w 8402917"/>
              <a:gd name="connsiteY7" fmla="*/ 101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2917" h="6858000">
                <a:moveTo>
                  <a:pt x="0" y="0"/>
                </a:moveTo>
                <a:lnTo>
                  <a:pt x="8402917" y="0"/>
                </a:lnTo>
                <a:lnTo>
                  <a:pt x="8402917" y="101600"/>
                </a:lnTo>
                <a:lnTo>
                  <a:pt x="8398435" y="101600"/>
                </a:lnTo>
                <a:lnTo>
                  <a:pt x="8398435" y="6858000"/>
                </a:lnTo>
                <a:lnTo>
                  <a:pt x="2127" y="6858000"/>
                </a:lnTo>
                <a:lnTo>
                  <a:pt x="2127" y="101600"/>
                </a:lnTo>
                <a:lnTo>
                  <a:pt x="0" y="1016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1116000" tIns="2124000" rIns="1080000" bIns="1980000" anchor="ctr">
            <a:noAutofit/>
          </a:bodyPr>
          <a:lstStyle>
            <a:lvl1pPr marL="0" indent="0" algn="l">
              <a:buNone/>
              <a:defRPr sz="3200" b="1" i="0">
                <a:latin typeface="Helvetica Now Text" panose="020B0504030202020204" pitchFamily="34" charset="77"/>
              </a:defRPr>
            </a:lvl1pPr>
            <a:lvl2pPr>
              <a:defRPr b="1" i="0">
                <a:latin typeface="Helvetica Now Text" panose="020B0504030202020204" pitchFamily="34" charset="77"/>
              </a:defRPr>
            </a:lvl2pPr>
            <a:lvl3pPr>
              <a:defRPr b="1" i="0">
                <a:latin typeface="Helvetica Now Text" panose="020B0504030202020204" pitchFamily="34" charset="77"/>
              </a:defRPr>
            </a:lvl3pPr>
            <a:lvl4pPr>
              <a:defRPr b="1" i="0">
                <a:latin typeface="Helvetica Now Text" panose="020B0504030202020204" pitchFamily="34" charset="77"/>
              </a:defRPr>
            </a:lvl4pPr>
            <a:lvl5pPr>
              <a:defRPr b="1" i="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B026B7B-5BAD-F946-BC36-9B95ECD11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6332" y="158853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BDB2DCB-7452-364A-8ED2-E13E75B2CE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440207" y="3892151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4643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49B356-38E1-5249-906D-6913BA1B2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5088" y="0"/>
            <a:ext cx="5776912" cy="6858000"/>
          </a:xfrm>
          <a:custGeom>
            <a:avLst/>
            <a:gdLst>
              <a:gd name="connsiteX0" fmla="*/ 0 w 5776912"/>
              <a:gd name="connsiteY0" fmla="*/ 0 h 6858000"/>
              <a:gd name="connsiteX1" fmla="*/ 5776912 w 5776912"/>
              <a:gd name="connsiteY1" fmla="*/ 0 h 6858000"/>
              <a:gd name="connsiteX2" fmla="*/ 5776912 w 5776912"/>
              <a:gd name="connsiteY2" fmla="*/ 6858000 h 6858000"/>
              <a:gd name="connsiteX3" fmla="*/ 0 w 57769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6912" h="6858000">
                <a:moveTo>
                  <a:pt x="0" y="0"/>
                </a:moveTo>
                <a:lnTo>
                  <a:pt x="5776912" y="0"/>
                </a:lnTo>
                <a:lnTo>
                  <a:pt x="57769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878F8E-F81D-B247-AF38-9346D2B7A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44297"/>
            <a:ext cx="5768975" cy="2233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B460F30-4261-B042-9E73-824B118A4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27" y="3185214"/>
            <a:ext cx="5769474" cy="294472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97049F6-2E3D-0446-9443-B578B72822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5D0604-E31B-1F41-9591-4FDE1B2CC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09FD05A-253A-1F42-B52E-04798B2F1E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60261" y="6330970"/>
            <a:ext cx="1289714" cy="2793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4990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1E25C9-2023-A045-9734-0844EC767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53341"/>
            <a:ext cx="11419806" cy="7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18BF4CC-B09C-2E44-B649-E01AE7A8A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26" y="1616420"/>
            <a:ext cx="11420305" cy="52701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AAB61624-269D-2645-8E2E-2893DB5DA2E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90025" y="2322691"/>
            <a:ext cx="11420305" cy="282615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6A05A7-D324-0E49-A248-EA0E26A98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026" y="5375620"/>
            <a:ext cx="11420305" cy="527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A09C69F-A0B5-0041-9E5B-9070AF627E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585BA24-3805-5440-9C17-CE8A876FE1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8D56465-9C3C-E04A-9A4D-5BDBF58B17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77095" y="6330970"/>
            <a:ext cx="1289714" cy="2793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6617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934D6A40-18FE-2B47-94E1-134CD84082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F3060DA-1B96-2446-AC60-B43FADD59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8185" y="1678568"/>
            <a:ext cx="6083815" cy="35157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lIns="324000" tIns="396000"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D5987AF-5C1E-8A48-B355-0DF51443E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0000" y="2884548"/>
            <a:ext cx="5651500" cy="208115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364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0">
            <a:extLst>
              <a:ext uri="{FF2B5EF4-FFF2-40B4-BE49-F238E27FC236}">
                <a16:creationId xmlns:a16="http://schemas.microsoft.com/office/drawing/2014/main" id="{C4BE30E4-0A05-BF48-99C4-F17BB4356EFD}"/>
              </a:ext>
            </a:extLst>
          </p:cNvPr>
          <p:cNvSpPr/>
          <p:nvPr userDrawn="1"/>
        </p:nvSpPr>
        <p:spPr>
          <a:xfrm rot="5400000">
            <a:off x="5893148" y="3472508"/>
            <a:ext cx="751103" cy="647503"/>
          </a:xfrm>
          <a:prstGeom prst="triangl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EFD303C-73B4-034B-8AD0-629850063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53341"/>
            <a:ext cx="11419806" cy="563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B349C90-0F9B-4742-ABEB-9509152A0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026" y="5375620"/>
            <a:ext cx="11420305" cy="527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FD3699A-D3F8-D548-9801-A5753E35C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7500" y="1449672"/>
            <a:ext cx="6794500" cy="3673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CC01E2C-888C-2940-B393-7351677E0D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F741A0-6FAE-A14E-B36E-7A6F6DA46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016D577-360D-8A41-B475-5484FE051B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77095" y="6330970"/>
            <a:ext cx="1289714" cy="2793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21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81D04F-5703-3141-B990-F42CBD9CB1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09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6D056-8546-8F44-9038-772F7F9B2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3339" y="2103157"/>
            <a:ext cx="4105321" cy="26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32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AA47A86E-ABFF-2546-8D07-B6DB4A0F5B7F}"/>
              </a:ext>
            </a:extLst>
          </p:cNvPr>
          <p:cNvSpPr/>
          <p:nvPr userDrawn="1"/>
        </p:nvSpPr>
        <p:spPr>
          <a:xfrm>
            <a:off x="6353735" y="100853"/>
            <a:ext cx="558053" cy="510988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E59E005-D3BE-C94C-935C-421B56081927}"/>
              </a:ext>
            </a:extLst>
          </p:cNvPr>
          <p:cNvSpPr/>
          <p:nvPr userDrawn="1"/>
        </p:nvSpPr>
        <p:spPr>
          <a:xfrm>
            <a:off x="94129" y="6286500"/>
            <a:ext cx="558053" cy="510988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61704276-5544-A14F-BB92-E6D29187BE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67005 w 12192000"/>
              <a:gd name="connsiteY0" fmla="*/ 6615101 h 6858000"/>
              <a:gd name="connsiteX1" fmla="*/ 8067005 w 12192000"/>
              <a:gd name="connsiteY1" fmla="*/ 6659078 h 6858000"/>
              <a:gd name="connsiteX2" fmla="*/ 8116640 w 12192000"/>
              <a:gd name="connsiteY2" fmla="*/ 6659078 h 6858000"/>
              <a:gd name="connsiteX3" fmla="*/ 8116640 w 12192000"/>
              <a:gd name="connsiteY3" fmla="*/ 6615101 h 6858000"/>
              <a:gd name="connsiteX4" fmla="*/ 7671851 w 12192000"/>
              <a:gd name="connsiteY4" fmla="*/ 6569839 h 6858000"/>
              <a:gd name="connsiteX5" fmla="*/ 7671851 w 12192000"/>
              <a:gd name="connsiteY5" fmla="*/ 6605329 h 6858000"/>
              <a:gd name="connsiteX6" fmla="*/ 7745146 w 12192000"/>
              <a:gd name="connsiteY6" fmla="*/ 6605329 h 6858000"/>
              <a:gd name="connsiteX7" fmla="*/ 7745146 w 12192000"/>
              <a:gd name="connsiteY7" fmla="*/ 6569839 h 6858000"/>
              <a:gd name="connsiteX8" fmla="*/ 7978642 w 12192000"/>
              <a:gd name="connsiteY8" fmla="*/ 6554665 h 6858000"/>
              <a:gd name="connsiteX9" fmla="*/ 8005902 w 12192000"/>
              <a:gd name="connsiteY9" fmla="*/ 6592984 h 6858000"/>
              <a:gd name="connsiteX10" fmla="*/ 7978642 w 12192000"/>
              <a:gd name="connsiteY10" fmla="*/ 6631561 h 6858000"/>
              <a:gd name="connsiteX11" fmla="*/ 7951638 w 12192000"/>
              <a:gd name="connsiteY11" fmla="*/ 6592984 h 6858000"/>
              <a:gd name="connsiteX12" fmla="*/ 7978642 w 12192000"/>
              <a:gd name="connsiteY12" fmla="*/ 6554665 h 6858000"/>
              <a:gd name="connsiteX13" fmla="*/ 7444213 w 12192000"/>
              <a:gd name="connsiteY13" fmla="*/ 6553636 h 6858000"/>
              <a:gd name="connsiteX14" fmla="*/ 7469416 w 12192000"/>
              <a:gd name="connsiteY14" fmla="*/ 6578068 h 6858000"/>
              <a:gd name="connsiteX15" fmla="*/ 7418238 w 12192000"/>
              <a:gd name="connsiteY15" fmla="*/ 6578068 h 6858000"/>
              <a:gd name="connsiteX16" fmla="*/ 7444213 w 12192000"/>
              <a:gd name="connsiteY16" fmla="*/ 6553636 h 6858000"/>
              <a:gd name="connsiteX17" fmla="*/ 8205184 w 12192000"/>
              <a:gd name="connsiteY17" fmla="*/ 6522261 h 6858000"/>
              <a:gd name="connsiteX18" fmla="*/ 8136004 w 12192000"/>
              <a:gd name="connsiteY18" fmla="*/ 6592984 h 6858000"/>
              <a:gd name="connsiteX19" fmla="*/ 8205184 w 12192000"/>
              <a:gd name="connsiteY19" fmla="*/ 6663965 h 6858000"/>
              <a:gd name="connsiteX20" fmla="*/ 8271278 w 12192000"/>
              <a:gd name="connsiteY20" fmla="*/ 6610729 h 6858000"/>
              <a:gd name="connsiteX21" fmla="*/ 8227816 w 12192000"/>
              <a:gd name="connsiteY21" fmla="*/ 6609443 h 6858000"/>
              <a:gd name="connsiteX22" fmla="*/ 8205699 w 12192000"/>
              <a:gd name="connsiteY22" fmla="*/ 6631561 h 6858000"/>
              <a:gd name="connsiteX23" fmla="*/ 8180238 w 12192000"/>
              <a:gd name="connsiteY23" fmla="*/ 6592984 h 6858000"/>
              <a:gd name="connsiteX24" fmla="*/ 8205699 w 12192000"/>
              <a:gd name="connsiteY24" fmla="*/ 6554665 h 6858000"/>
              <a:gd name="connsiteX25" fmla="*/ 8228073 w 12192000"/>
              <a:gd name="connsiteY25" fmla="*/ 6576011 h 6858000"/>
              <a:gd name="connsiteX26" fmla="*/ 8271278 w 12192000"/>
              <a:gd name="connsiteY26" fmla="*/ 6574725 h 6858000"/>
              <a:gd name="connsiteX27" fmla="*/ 8205184 w 12192000"/>
              <a:gd name="connsiteY27" fmla="*/ 6522261 h 6858000"/>
              <a:gd name="connsiteX28" fmla="*/ 7978642 w 12192000"/>
              <a:gd name="connsiteY28" fmla="*/ 6522261 h 6858000"/>
              <a:gd name="connsiteX29" fmla="*/ 7907404 w 12192000"/>
              <a:gd name="connsiteY29" fmla="*/ 6592984 h 6858000"/>
              <a:gd name="connsiteX30" fmla="*/ 7978642 w 12192000"/>
              <a:gd name="connsiteY30" fmla="*/ 6663965 h 6858000"/>
              <a:gd name="connsiteX31" fmla="*/ 8049879 w 12192000"/>
              <a:gd name="connsiteY31" fmla="*/ 6592984 h 6858000"/>
              <a:gd name="connsiteX32" fmla="*/ 7978642 w 12192000"/>
              <a:gd name="connsiteY32" fmla="*/ 6522261 h 6858000"/>
              <a:gd name="connsiteX33" fmla="*/ 7829595 w 12192000"/>
              <a:gd name="connsiteY33" fmla="*/ 6522261 h 6858000"/>
              <a:gd name="connsiteX34" fmla="*/ 7769930 w 12192000"/>
              <a:gd name="connsiteY34" fmla="*/ 6566495 h 6858000"/>
              <a:gd name="connsiteX35" fmla="*/ 7815193 w 12192000"/>
              <a:gd name="connsiteY35" fmla="*/ 6605843 h 6858000"/>
              <a:gd name="connsiteX36" fmla="*/ 7838339 w 12192000"/>
              <a:gd name="connsiteY36" fmla="*/ 6609186 h 6858000"/>
              <a:gd name="connsiteX37" fmla="*/ 7854541 w 12192000"/>
              <a:gd name="connsiteY37" fmla="*/ 6621788 h 6858000"/>
              <a:gd name="connsiteX38" fmla="*/ 7832938 w 12192000"/>
              <a:gd name="connsiteY38" fmla="*/ 6635933 h 6858000"/>
              <a:gd name="connsiteX39" fmla="*/ 7808249 w 12192000"/>
              <a:gd name="connsiteY39" fmla="*/ 6617673 h 6858000"/>
              <a:gd name="connsiteX40" fmla="*/ 7766844 w 12192000"/>
              <a:gd name="connsiteY40" fmla="*/ 6618445 h 6858000"/>
              <a:gd name="connsiteX41" fmla="*/ 7831395 w 12192000"/>
              <a:gd name="connsiteY41" fmla="*/ 6664222 h 6858000"/>
              <a:gd name="connsiteX42" fmla="*/ 7895689 w 12192000"/>
              <a:gd name="connsiteY42" fmla="*/ 6618187 h 6858000"/>
              <a:gd name="connsiteX43" fmla="*/ 7849397 w 12192000"/>
              <a:gd name="connsiteY43" fmla="*/ 6578325 h 6858000"/>
              <a:gd name="connsiteX44" fmla="*/ 7825223 w 12192000"/>
              <a:gd name="connsiteY44" fmla="*/ 6574468 h 6858000"/>
              <a:gd name="connsiteX45" fmla="*/ 7810049 w 12192000"/>
              <a:gd name="connsiteY45" fmla="*/ 6561866 h 6858000"/>
              <a:gd name="connsiteX46" fmla="*/ 7828566 w 12192000"/>
              <a:gd name="connsiteY46" fmla="*/ 6549522 h 6858000"/>
              <a:gd name="connsiteX47" fmla="*/ 7851197 w 12192000"/>
              <a:gd name="connsiteY47" fmla="*/ 6565467 h 6858000"/>
              <a:gd name="connsiteX48" fmla="*/ 7891059 w 12192000"/>
              <a:gd name="connsiteY48" fmla="*/ 6564438 h 6858000"/>
              <a:gd name="connsiteX49" fmla="*/ 7829595 w 12192000"/>
              <a:gd name="connsiteY49" fmla="*/ 6522261 h 6858000"/>
              <a:gd name="connsiteX50" fmla="*/ 7591470 w 12192000"/>
              <a:gd name="connsiteY50" fmla="*/ 6522261 h 6858000"/>
              <a:gd name="connsiteX51" fmla="*/ 7531805 w 12192000"/>
              <a:gd name="connsiteY51" fmla="*/ 6566495 h 6858000"/>
              <a:gd name="connsiteX52" fmla="*/ 7577068 w 12192000"/>
              <a:gd name="connsiteY52" fmla="*/ 6605843 h 6858000"/>
              <a:gd name="connsiteX53" fmla="*/ 7600214 w 12192000"/>
              <a:gd name="connsiteY53" fmla="*/ 6609186 h 6858000"/>
              <a:gd name="connsiteX54" fmla="*/ 7616416 w 12192000"/>
              <a:gd name="connsiteY54" fmla="*/ 6621788 h 6858000"/>
              <a:gd name="connsiteX55" fmla="*/ 7594813 w 12192000"/>
              <a:gd name="connsiteY55" fmla="*/ 6635933 h 6858000"/>
              <a:gd name="connsiteX56" fmla="*/ 7570124 w 12192000"/>
              <a:gd name="connsiteY56" fmla="*/ 6617673 h 6858000"/>
              <a:gd name="connsiteX57" fmla="*/ 7528719 w 12192000"/>
              <a:gd name="connsiteY57" fmla="*/ 6618445 h 6858000"/>
              <a:gd name="connsiteX58" fmla="*/ 7593270 w 12192000"/>
              <a:gd name="connsiteY58" fmla="*/ 6664222 h 6858000"/>
              <a:gd name="connsiteX59" fmla="*/ 7657564 w 12192000"/>
              <a:gd name="connsiteY59" fmla="*/ 6618187 h 6858000"/>
              <a:gd name="connsiteX60" fmla="*/ 7611272 w 12192000"/>
              <a:gd name="connsiteY60" fmla="*/ 6578325 h 6858000"/>
              <a:gd name="connsiteX61" fmla="*/ 7587098 w 12192000"/>
              <a:gd name="connsiteY61" fmla="*/ 6574468 h 6858000"/>
              <a:gd name="connsiteX62" fmla="*/ 7571924 w 12192000"/>
              <a:gd name="connsiteY62" fmla="*/ 6561866 h 6858000"/>
              <a:gd name="connsiteX63" fmla="*/ 7590441 w 12192000"/>
              <a:gd name="connsiteY63" fmla="*/ 6549522 h 6858000"/>
              <a:gd name="connsiteX64" fmla="*/ 7613072 w 12192000"/>
              <a:gd name="connsiteY64" fmla="*/ 6565467 h 6858000"/>
              <a:gd name="connsiteX65" fmla="*/ 7652934 w 12192000"/>
              <a:gd name="connsiteY65" fmla="*/ 6564438 h 6858000"/>
              <a:gd name="connsiteX66" fmla="*/ 7591470 w 12192000"/>
              <a:gd name="connsiteY66" fmla="*/ 6522261 h 6858000"/>
              <a:gd name="connsiteX67" fmla="*/ 7443699 w 12192000"/>
              <a:gd name="connsiteY67" fmla="*/ 6522261 h 6858000"/>
              <a:gd name="connsiteX68" fmla="*/ 7374004 w 12192000"/>
              <a:gd name="connsiteY68" fmla="*/ 6592727 h 6858000"/>
              <a:gd name="connsiteX69" fmla="*/ 7446013 w 12192000"/>
              <a:gd name="connsiteY69" fmla="*/ 6663965 h 6858000"/>
              <a:gd name="connsiteX70" fmla="*/ 7511336 w 12192000"/>
              <a:gd name="connsiteY70" fmla="*/ 6620502 h 6858000"/>
              <a:gd name="connsiteX71" fmla="*/ 7468902 w 12192000"/>
              <a:gd name="connsiteY71" fmla="*/ 6617673 h 6858000"/>
              <a:gd name="connsiteX72" fmla="*/ 7445756 w 12192000"/>
              <a:gd name="connsiteY72" fmla="*/ 6631818 h 6858000"/>
              <a:gd name="connsiteX73" fmla="*/ 7417981 w 12192000"/>
              <a:gd name="connsiteY73" fmla="*/ 6604557 h 6858000"/>
              <a:gd name="connsiteX74" fmla="*/ 7514679 w 12192000"/>
              <a:gd name="connsiteY74" fmla="*/ 6604557 h 6858000"/>
              <a:gd name="connsiteX75" fmla="*/ 7514679 w 12192000"/>
              <a:gd name="connsiteY75" fmla="*/ 6597871 h 6858000"/>
              <a:gd name="connsiteX76" fmla="*/ 7443699 w 12192000"/>
              <a:gd name="connsiteY76" fmla="*/ 6522261 h 6858000"/>
              <a:gd name="connsiteX77" fmla="*/ 8295091 w 12192000"/>
              <a:gd name="connsiteY77" fmla="*/ 6475970 h 6858000"/>
              <a:gd name="connsiteX78" fmla="*/ 8295091 w 12192000"/>
              <a:gd name="connsiteY78" fmla="*/ 6659078 h 6858000"/>
              <a:gd name="connsiteX79" fmla="*/ 8339325 w 12192000"/>
              <a:gd name="connsiteY79" fmla="*/ 6659078 h 6858000"/>
              <a:gd name="connsiteX80" fmla="*/ 8339325 w 12192000"/>
              <a:gd name="connsiteY80" fmla="*/ 6588355 h 6858000"/>
              <a:gd name="connsiteX81" fmla="*/ 8362214 w 12192000"/>
              <a:gd name="connsiteY81" fmla="*/ 6560323 h 6858000"/>
              <a:gd name="connsiteX82" fmla="*/ 8380473 w 12192000"/>
              <a:gd name="connsiteY82" fmla="*/ 6581411 h 6858000"/>
              <a:gd name="connsiteX83" fmla="*/ 8380473 w 12192000"/>
              <a:gd name="connsiteY83" fmla="*/ 6659078 h 6858000"/>
              <a:gd name="connsiteX84" fmla="*/ 8424707 w 12192000"/>
              <a:gd name="connsiteY84" fmla="*/ 6659078 h 6858000"/>
              <a:gd name="connsiteX85" fmla="*/ 8424707 w 12192000"/>
              <a:gd name="connsiteY85" fmla="*/ 6571124 h 6858000"/>
              <a:gd name="connsiteX86" fmla="*/ 8377644 w 12192000"/>
              <a:gd name="connsiteY86" fmla="*/ 6522775 h 6858000"/>
              <a:gd name="connsiteX87" fmla="*/ 8339325 w 12192000"/>
              <a:gd name="connsiteY87" fmla="*/ 6542064 h 6858000"/>
              <a:gd name="connsiteX88" fmla="*/ 8339325 w 12192000"/>
              <a:gd name="connsiteY88" fmla="*/ 6475970 h 6858000"/>
              <a:gd name="connsiteX89" fmla="*/ 7218766 w 12192000"/>
              <a:gd name="connsiteY89" fmla="*/ 6475970 h 6858000"/>
              <a:gd name="connsiteX90" fmla="*/ 7218766 w 12192000"/>
              <a:gd name="connsiteY90" fmla="*/ 6659078 h 6858000"/>
              <a:gd name="connsiteX91" fmla="*/ 7263000 w 12192000"/>
              <a:gd name="connsiteY91" fmla="*/ 6659078 h 6858000"/>
              <a:gd name="connsiteX92" fmla="*/ 7263000 w 12192000"/>
              <a:gd name="connsiteY92" fmla="*/ 6588355 h 6858000"/>
              <a:gd name="connsiteX93" fmla="*/ 7285889 w 12192000"/>
              <a:gd name="connsiteY93" fmla="*/ 6560323 h 6858000"/>
              <a:gd name="connsiteX94" fmla="*/ 7304148 w 12192000"/>
              <a:gd name="connsiteY94" fmla="*/ 6581411 h 6858000"/>
              <a:gd name="connsiteX95" fmla="*/ 7304148 w 12192000"/>
              <a:gd name="connsiteY95" fmla="*/ 6659078 h 6858000"/>
              <a:gd name="connsiteX96" fmla="*/ 7348382 w 12192000"/>
              <a:gd name="connsiteY96" fmla="*/ 6659078 h 6858000"/>
              <a:gd name="connsiteX97" fmla="*/ 7348382 w 12192000"/>
              <a:gd name="connsiteY97" fmla="*/ 6571124 h 6858000"/>
              <a:gd name="connsiteX98" fmla="*/ 7301319 w 12192000"/>
              <a:gd name="connsiteY98" fmla="*/ 6522775 h 6858000"/>
              <a:gd name="connsiteX99" fmla="*/ 7263000 w 12192000"/>
              <a:gd name="connsiteY99" fmla="*/ 6542064 h 6858000"/>
              <a:gd name="connsiteX100" fmla="*/ 7263000 w 12192000"/>
              <a:gd name="connsiteY100" fmla="*/ 6475970 h 6858000"/>
              <a:gd name="connsiteX101" fmla="*/ 176405 w 12192000"/>
              <a:gd name="connsiteY101" fmla="*/ 6356243 h 6858000"/>
              <a:gd name="connsiteX102" fmla="*/ 176405 w 12192000"/>
              <a:gd name="connsiteY102" fmla="*/ 6635268 h 6858000"/>
              <a:gd name="connsiteX103" fmla="*/ 176405 w 12192000"/>
              <a:gd name="connsiteY103" fmla="*/ 6724651 h 6858000"/>
              <a:gd name="connsiteX104" fmla="*/ 265788 w 12192000"/>
              <a:gd name="connsiteY104" fmla="*/ 6724651 h 6858000"/>
              <a:gd name="connsiteX105" fmla="*/ 544813 w 12192000"/>
              <a:gd name="connsiteY105" fmla="*/ 6724651 h 6858000"/>
              <a:gd name="connsiteX106" fmla="*/ 455430 w 12192000"/>
              <a:gd name="connsiteY106" fmla="*/ 6635268 h 6858000"/>
              <a:gd name="connsiteX107" fmla="*/ 265788 w 12192000"/>
              <a:gd name="connsiteY107" fmla="*/ 6635268 h 6858000"/>
              <a:gd name="connsiteX108" fmla="*/ 265788 w 12192000"/>
              <a:gd name="connsiteY108" fmla="*/ 6445626 h 6858000"/>
              <a:gd name="connsiteX109" fmla="*/ 6390363 w 12192000"/>
              <a:gd name="connsiteY109" fmla="*/ 177317 h 6858000"/>
              <a:gd name="connsiteX110" fmla="*/ 6479746 w 12192000"/>
              <a:gd name="connsiteY110" fmla="*/ 266700 h 6858000"/>
              <a:gd name="connsiteX111" fmla="*/ 6669388 w 12192000"/>
              <a:gd name="connsiteY111" fmla="*/ 266700 h 6858000"/>
              <a:gd name="connsiteX112" fmla="*/ 6669388 w 12192000"/>
              <a:gd name="connsiteY112" fmla="*/ 456342 h 6858000"/>
              <a:gd name="connsiteX113" fmla="*/ 6758771 w 12192000"/>
              <a:gd name="connsiteY113" fmla="*/ 545725 h 6858000"/>
              <a:gd name="connsiteX114" fmla="*/ 6758771 w 12192000"/>
              <a:gd name="connsiteY114" fmla="*/ 266700 h 6858000"/>
              <a:gd name="connsiteX115" fmla="*/ 6758771 w 12192000"/>
              <a:gd name="connsiteY115" fmla="*/ 177317 h 6858000"/>
              <a:gd name="connsiteX116" fmla="*/ 6669388 w 12192000"/>
              <a:gd name="connsiteY116" fmla="*/ 177317 h 6858000"/>
              <a:gd name="connsiteX117" fmla="*/ 0 w 12192000"/>
              <a:gd name="connsiteY117" fmla="*/ 0 h 6858000"/>
              <a:gd name="connsiteX118" fmla="*/ 12192000 w 12192000"/>
              <a:gd name="connsiteY118" fmla="*/ 0 h 6858000"/>
              <a:gd name="connsiteX119" fmla="*/ 12192000 w 12192000"/>
              <a:gd name="connsiteY119" fmla="*/ 6858000 h 6858000"/>
              <a:gd name="connsiteX120" fmla="*/ 0 w 12192000"/>
              <a:gd name="connsiteY1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6858000">
                <a:moveTo>
                  <a:pt x="8067005" y="6615101"/>
                </a:moveTo>
                <a:lnTo>
                  <a:pt x="8067005" y="6659078"/>
                </a:lnTo>
                <a:lnTo>
                  <a:pt x="8116640" y="6659078"/>
                </a:lnTo>
                <a:lnTo>
                  <a:pt x="8116640" y="6615101"/>
                </a:lnTo>
                <a:close/>
                <a:moveTo>
                  <a:pt x="7671851" y="6569839"/>
                </a:moveTo>
                <a:lnTo>
                  <a:pt x="7671851" y="6605329"/>
                </a:lnTo>
                <a:lnTo>
                  <a:pt x="7745146" y="6605329"/>
                </a:lnTo>
                <a:lnTo>
                  <a:pt x="7745146" y="6569839"/>
                </a:lnTo>
                <a:close/>
                <a:moveTo>
                  <a:pt x="7978642" y="6554665"/>
                </a:moveTo>
                <a:cubicBezTo>
                  <a:pt x="7995873" y="6554665"/>
                  <a:pt x="8005902" y="6568038"/>
                  <a:pt x="8005902" y="6592984"/>
                </a:cubicBezTo>
                <a:cubicBezTo>
                  <a:pt x="8005902" y="6618187"/>
                  <a:pt x="7995873" y="6631561"/>
                  <a:pt x="7978642" y="6631561"/>
                </a:cubicBezTo>
                <a:cubicBezTo>
                  <a:pt x="7961411" y="6631561"/>
                  <a:pt x="7951638" y="6618187"/>
                  <a:pt x="7951638" y="6592984"/>
                </a:cubicBezTo>
                <a:cubicBezTo>
                  <a:pt x="7951638" y="6568038"/>
                  <a:pt x="7961411" y="6554665"/>
                  <a:pt x="7978642" y="6554665"/>
                </a:cubicBezTo>
                <a:close/>
                <a:moveTo>
                  <a:pt x="7444213" y="6553636"/>
                </a:moveTo>
                <a:cubicBezTo>
                  <a:pt x="7458358" y="6553636"/>
                  <a:pt x="7467359" y="6561866"/>
                  <a:pt x="7469416" y="6578068"/>
                </a:cubicBezTo>
                <a:lnTo>
                  <a:pt x="7418238" y="6578068"/>
                </a:lnTo>
                <a:cubicBezTo>
                  <a:pt x="7420810" y="6561866"/>
                  <a:pt x="7429811" y="6553636"/>
                  <a:pt x="7444213" y="6553636"/>
                </a:cubicBezTo>
                <a:close/>
                <a:moveTo>
                  <a:pt x="8205184" y="6522261"/>
                </a:moveTo>
                <a:cubicBezTo>
                  <a:pt x="8162493" y="6522261"/>
                  <a:pt x="8136004" y="6550293"/>
                  <a:pt x="8136004" y="6592984"/>
                </a:cubicBezTo>
                <a:cubicBezTo>
                  <a:pt x="8136004" y="6635933"/>
                  <a:pt x="8162493" y="6663965"/>
                  <a:pt x="8205184" y="6663965"/>
                </a:cubicBezTo>
                <a:cubicBezTo>
                  <a:pt x="8241703" y="6663965"/>
                  <a:pt x="8266392" y="6643391"/>
                  <a:pt x="8271278" y="6610729"/>
                </a:cubicBezTo>
                <a:lnTo>
                  <a:pt x="8227816" y="6609443"/>
                </a:lnTo>
                <a:cubicBezTo>
                  <a:pt x="8225244" y="6624617"/>
                  <a:pt x="8218043" y="6631561"/>
                  <a:pt x="8205699" y="6631561"/>
                </a:cubicBezTo>
                <a:cubicBezTo>
                  <a:pt x="8188982" y="6631561"/>
                  <a:pt x="8180238" y="6618445"/>
                  <a:pt x="8180238" y="6592984"/>
                </a:cubicBezTo>
                <a:cubicBezTo>
                  <a:pt x="8180238" y="6567781"/>
                  <a:pt x="8188982" y="6554665"/>
                  <a:pt x="8205699" y="6554665"/>
                </a:cubicBezTo>
                <a:cubicBezTo>
                  <a:pt x="8218043" y="6554665"/>
                  <a:pt x="8225501" y="6561866"/>
                  <a:pt x="8228073" y="6576011"/>
                </a:cubicBezTo>
                <a:lnTo>
                  <a:pt x="8271278" y="6574725"/>
                </a:lnTo>
                <a:cubicBezTo>
                  <a:pt x="8267164" y="6542835"/>
                  <a:pt x="8242218" y="6522261"/>
                  <a:pt x="8205184" y="6522261"/>
                </a:cubicBezTo>
                <a:close/>
                <a:moveTo>
                  <a:pt x="7978642" y="6522261"/>
                </a:moveTo>
                <a:cubicBezTo>
                  <a:pt x="7936208" y="6522261"/>
                  <a:pt x="7907404" y="6551579"/>
                  <a:pt x="7907404" y="6592984"/>
                </a:cubicBezTo>
                <a:cubicBezTo>
                  <a:pt x="7907404" y="6634647"/>
                  <a:pt x="7936208" y="6663965"/>
                  <a:pt x="7978642" y="6663965"/>
                </a:cubicBezTo>
                <a:cubicBezTo>
                  <a:pt x="8021076" y="6663965"/>
                  <a:pt x="8049879" y="6634647"/>
                  <a:pt x="8049879" y="6592984"/>
                </a:cubicBezTo>
                <a:cubicBezTo>
                  <a:pt x="8049879" y="6551579"/>
                  <a:pt x="8021076" y="6522261"/>
                  <a:pt x="7978642" y="6522261"/>
                </a:cubicBezTo>
                <a:close/>
                <a:moveTo>
                  <a:pt x="7829595" y="6522261"/>
                </a:moveTo>
                <a:cubicBezTo>
                  <a:pt x="7792819" y="6522261"/>
                  <a:pt x="7769930" y="6538720"/>
                  <a:pt x="7769930" y="6566495"/>
                </a:cubicBezTo>
                <a:cubicBezTo>
                  <a:pt x="7769930" y="6588355"/>
                  <a:pt x="7784589" y="6601728"/>
                  <a:pt x="7815193" y="6605843"/>
                </a:cubicBezTo>
                <a:lnTo>
                  <a:pt x="7838339" y="6609186"/>
                </a:lnTo>
                <a:cubicBezTo>
                  <a:pt x="7849654" y="6610987"/>
                  <a:pt x="7854541" y="6614844"/>
                  <a:pt x="7854541" y="6621788"/>
                </a:cubicBezTo>
                <a:cubicBezTo>
                  <a:pt x="7854541" y="6630789"/>
                  <a:pt x="7846054" y="6635933"/>
                  <a:pt x="7832938" y="6635933"/>
                </a:cubicBezTo>
                <a:cubicBezTo>
                  <a:pt x="7817765" y="6635933"/>
                  <a:pt x="7809792" y="6629760"/>
                  <a:pt x="7808249" y="6617673"/>
                </a:cubicBezTo>
                <a:lnTo>
                  <a:pt x="7766844" y="6618445"/>
                </a:lnTo>
                <a:cubicBezTo>
                  <a:pt x="7770444" y="6646734"/>
                  <a:pt x="7792047" y="6664222"/>
                  <a:pt x="7831395" y="6664222"/>
                </a:cubicBezTo>
                <a:cubicBezTo>
                  <a:pt x="7870228" y="6664222"/>
                  <a:pt x="7895689" y="6648277"/>
                  <a:pt x="7895689" y="6618187"/>
                </a:cubicBezTo>
                <a:cubicBezTo>
                  <a:pt x="7895689" y="6596842"/>
                  <a:pt x="7881287" y="6582954"/>
                  <a:pt x="7849397" y="6578325"/>
                </a:cubicBezTo>
                <a:lnTo>
                  <a:pt x="7825223" y="6574468"/>
                </a:lnTo>
                <a:cubicBezTo>
                  <a:pt x="7814936" y="6572925"/>
                  <a:pt x="7810049" y="6568553"/>
                  <a:pt x="7810049" y="6561866"/>
                </a:cubicBezTo>
                <a:cubicBezTo>
                  <a:pt x="7810049" y="6554151"/>
                  <a:pt x="7817250" y="6549522"/>
                  <a:pt x="7828566" y="6549522"/>
                </a:cubicBezTo>
                <a:cubicBezTo>
                  <a:pt x="7841425" y="6549522"/>
                  <a:pt x="7849397" y="6554922"/>
                  <a:pt x="7851197" y="6565467"/>
                </a:cubicBezTo>
                <a:lnTo>
                  <a:pt x="7891059" y="6564438"/>
                </a:lnTo>
                <a:cubicBezTo>
                  <a:pt x="7887459" y="6537949"/>
                  <a:pt x="7865342" y="6522261"/>
                  <a:pt x="7829595" y="6522261"/>
                </a:cubicBezTo>
                <a:close/>
                <a:moveTo>
                  <a:pt x="7591470" y="6522261"/>
                </a:moveTo>
                <a:cubicBezTo>
                  <a:pt x="7554694" y="6522261"/>
                  <a:pt x="7531805" y="6538720"/>
                  <a:pt x="7531805" y="6566495"/>
                </a:cubicBezTo>
                <a:cubicBezTo>
                  <a:pt x="7531805" y="6588355"/>
                  <a:pt x="7546464" y="6601728"/>
                  <a:pt x="7577068" y="6605843"/>
                </a:cubicBezTo>
                <a:lnTo>
                  <a:pt x="7600214" y="6609186"/>
                </a:lnTo>
                <a:cubicBezTo>
                  <a:pt x="7611529" y="6610987"/>
                  <a:pt x="7616416" y="6614844"/>
                  <a:pt x="7616416" y="6621788"/>
                </a:cubicBezTo>
                <a:cubicBezTo>
                  <a:pt x="7616416" y="6630789"/>
                  <a:pt x="7607929" y="6635933"/>
                  <a:pt x="7594813" y="6635933"/>
                </a:cubicBezTo>
                <a:cubicBezTo>
                  <a:pt x="7579639" y="6635933"/>
                  <a:pt x="7571667" y="6629760"/>
                  <a:pt x="7570124" y="6617673"/>
                </a:cubicBezTo>
                <a:lnTo>
                  <a:pt x="7528719" y="6618445"/>
                </a:lnTo>
                <a:cubicBezTo>
                  <a:pt x="7532319" y="6646734"/>
                  <a:pt x="7553922" y="6664222"/>
                  <a:pt x="7593270" y="6664222"/>
                </a:cubicBezTo>
                <a:cubicBezTo>
                  <a:pt x="7632103" y="6664222"/>
                  <a:pt x="7657564" y="6648277"/>
                  <a:pt x="7657564" y="6618187"/>
                </a:cubicBezTo>
                <a:cubicBezTo>
                  <a:pt x="7657564" y="6596842"/>
                  <a:pt x="7643162" y="6582954"/>
                  <a:pt x="7611272" y="6578325"/>
                </a:cubicBezTo>
                <a:lnTo>
                  <a:pt x="7587098" y="6574468"/>
                </a:lnTo>
                <a:cubicBezTo>
                  <a:pt x="7576811" y="6572925"/>
                  <a:pt x="7571924" y="6568553"/>
                  <a:pt x="7571924" y="6561866"/>
                </a:cubicBezTo>
                <a:cubicBezTo>
                  <a:pt x="7571924" y="6554151"/>
                  <a:pt x="7579125" y="6549522"/>
                  <a:pt x="7590441" y="6549522"/>
                </a:cubicBezTo>
                <a:cubicBezTo>
                  <a:pt x="7603300" y="6549522"/>
                  <a:pt x="7611272" y="6554922"/>
                  <a:pt x="7613072" y="6565467"/>
                </a:cubicBezTo>
                <a:lnTo>
                  <a:pt x="7652934" y="6564438"/>
                </a:lnTo>
                <a:cubicBezTo>
                  <a:pt x="7649334" y="6537949"/>
                  <a:pt x="7627217" y="6522261"/>
                  <a:pt x="7591470" y="6522261"/>
                </a:cubicBezTo>
                <a:close/>
                <a:moveTo>
                  <a:pt x="7443699" y="6522261"/>
                </a:moveTo>
                <a:cubicBezTo>
                  <a:pt x="7401522" y="6522261"/>
                  <a:pt x="7374004" y="6551579"/>
                  <a:pt x="7374004" y="6592727"/>
                </a:cubicBezTo>
                <a:cubicBezTo>
                  <a:pt x="7374004" y="6634389"/>
                  <a:pt x="7400751" y="6663965"/>
                  <a:pt x="7446013" y="6663965"/>
                </a:cubicBezTo>
                <a:cubicBezTo>
                  <a:pt x="7478932" y="6663965"/>
                  <a:pt x="7502077" y="6648277"/>
                  <a:pt x="7511336" y="6620502"/>
                </a:cubicBezTo>
                <a:lnTo>
                  <a:pt x="7468902" y="6617673"/>
                </a:lnTo>
                <a:cubicBezTo>
                  <a:pt x="7464787" y="6627189"/>
                  <a:pt x="7456815" y="6631818"/>
                  <a:pt x="7445756" y="6631818"/>
                </a:cubicBezTo>
                <a:cubicBezTo>
                  <a:pt x="7430068" y="6631818"/>
                  <a:pt x="7420296" y="6622559"/>
                  <a:pt x="7417981" y="6604557"/>
                </a:cubicBezTo>
                <a:lnTo>
                  <a:pt x="7514679" y="6604557"/>
                </a:lnTo>
                <a:lnTo>
                  <a:pt x="7514679" y="6597871"/>
                </a:lnTo>
                <a:cubicBezTo>
                  <a:pt x="7514679" y="6555694"/>
                  <a:pt x="7489219" y="6522261"/>
                  <a:pt x="7443699" y="6522261"/>
                </a:cubicBezTo>
                <a:close/>
                <a:moveTo>
                  <a:pt x="8295091" y="6475970"/>
                </a:moveTo>
                <a:lnTo>
                  <a:pt x="8295091" y="6659078"/>
                </a:lnTo>
                <a:lnTo>
                  <a:pt x="8339325" y="6659078"/>
                </a:lnTo>
                <a:lnTo>
                  <a:pt x="8339325" y="6588355"/>
                </a:lnTo>
                <a:cubicBezTo>
                  <a:pt x="8339325" y="6571382"/>
                  <a:pt x="8348583" y="6560323"/>
                  <a:pt x="8362214" y="6560323"/>
                </a:cubicBezTo>
                <a:cubicBezTo>
                  <a:pt x="8373786" y="6560323"/>
                  <a:pt x="8380473" y="6568038"/>
                  <a:pt x="8380473" y="6581411"/>
                </a:cubicBezTo>
                <a:lnTo>
                  <a:pt x="8380473" y="6659078"/>
                </a:lnTo>
                <a:lnTo>
                  <a:pt x="8424707" y="6659078"/>
                </a:lnTo>
                <a:lnTo>
                  <a:pt x="8424707" y="6571124"/>
                </a:lnTo>
                <a:cubicBezTo>
                  <a:pt x="8424707" y="6540521"/>
                  <a:pt x="8407219" y="6522775"/>
                  <a:pt x="8377644" y="6522775"/>
                </a:cubicBezTo>
                <a:cubicBezTo>
                  <a:pt x="8361185" y="6522775"/>
                  <a:pt x="8348326" y="6528948"/>
                  <a:pt x="8339325" y="6542064"/>
                </a:cubicBezTo>
                <a:lnTo>
                  <a:pt x="8339325" y="6475970"/>
                </a:lnTo>
                <a:close/>
                <a:moveTo>
                  <a:pt x="7218766" y="6475970"/>
                </a:moveTo>
                <a:lnTo>
                  <a:pt x="7218766" y="6659078"/>
                </a:lnTo>
                <a:lnTo>
                  <a:pt x="7263000" y="6659078"/>
                </a:lnTo>
                <a:lnTo>
                  <a:pt x="7263000" y="6588355"/>
                </a:lnTo>
                <a:cubicBezTo>
                  <a:pt x="7263000" y="6571382"/>
                  <a:pt x="7272258" y="6560323"/>
                  <a:pt x="7285889" y="6560323"/>
                </a:cubicBezTo>
                <a:cubicBezTo>
                  <a:pt x="7297461" y="6560323"/>
                  <a:pt x="7304148" y="6568038"/>
                  <a:pt x="7304148" y="6581411"/>
                </a:cubicBezTo>
                <a:lnTo>
                  <a:pt x="7304148" y="6659078"/>
                </a:lnTo>
                <a:lnTo>
                  <a:pt x="7348382" y="6659078"/>
                </a:lnTo>
                <a:lnTo>
                  <a:pt x="7348382" y="6571124"/>
                </a:lnTo>
                <a:cubicBezTo>
                  <a:pt x="7348382" y="6540521"/>
                  <a:pt x="7330894" y="6522775"/>
                  <a:pt x="7301319" y="6522775"/>
                </a:cubicBezTo>
                <a:cubicBezTo>
                  <a:pt x="7284860" y="6522775"/>
                  <a:pt x="7272001" y="6528948"/>
                  <a:pt x="7263000" y="6542064"/>
                </a:cubicBezTo>
                <a:lnTo>
                  <a:pt x="7263000" y="6475970"/>
                </a:lnTo>
                <a:close/>
                <a:moveTo>
                  <a:pt x="176405" y="6356243"/>
                </a:moveTo>
                <a:lnTo>
                  <a:pt x="176405" y="6635268"/>
                </a:lnTo>
                <a:lnTo>
                  <a:pt x="176405" y="6724651"/>
                </a:lnTo>
                <a:lnTo>
                  <a:pt x="265788" y="6724651"/>
                </a:lnTo>
                <a:lnTo>
                  <a:pt x="544813" y="6724651"/>
                </a:lnTo>
                <a:lnTo>
                  <a:pt x="455430" y="6635268"/>
                </a:lnTo>
                <a:lnTo>
                  <a:pt x="265788" y="6635268"/>
                </a:lnTo>
                <a:lnTo>
                  <a:pt x="265788" y="6445626"/>
                </a:lnTo>
                <a:close/>
                <a:moveTo>
                  <a:pt x="6390363" y="177317"/>
                </a:moveTo>
                <a:lnTo>
                  <a:pt x="6479746" y="266700"/>
                </a:lnTo>
                <a:lnTo>
                  <a:pt x="6669388" y="266700"/>
                </a:lnTo>
                <a:lnTo>
                  <a:pt x="6669388" y="456342"/>
                </a:lnTo>
                <a:lnTo>
                  <a:pt x="6758771" y="545725"/>
                </a:lnTo>
                <a:lnTo>
                  <a:pt x="6758771" y="266700"/>
                </a:lnTo>
                <a:lnTo>
                  <a:pt x="6758771" y="177317"/>
                </a:lnTo>
                <a:lnTo>
                  <a:pt x="6669388" y="17731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D07D0548-28FE-D94C-B8A4-45B47C70E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6956385" cy="6857999"/>
          </a:xfrm>
          <a:custGeom>
            <a:avLst/>
            <a:gdLst>
              <a:gd name="connsiteX0" fmla="*/ 176405 w 6956385"/>
              <a:gd name="connsiteY0" fmla="*/ 6356242 h 6857999"/>
              <a:gd name="connsiteX1" fmla="*/ 176405 w 6956385"/>
              <a:gd name="connsiteY1" fmla="*/ 6635267 h 6857999"/>
              <a:gd name="connsiteX2" fmla="*/ 176405 w 6956385"/>
              <a:gd name="connsiteY2" fmla="*/ 6724650 h 6857999"/>
              <a:gd name="connsiteX3" fmla="*/ 265788 w 6956385"/>
              <a:gd name="connsiteY3" fmla="*/ 6724650 h 6857999"/>
              <a:gd name="connsiteX4" fmla="*/ 544813 w 6956385"/>
              <a:gd name="connsiteY4" fmla="*/ 6724650 h 6857999"/>
              <a:gd name="connsiteX5" fmla="*/ 455430 w 6956385"/>
              <a:gd name="connsiteY5" fmla="*/ 6635267 h 6857999"/>
              <a:gd name="connsiteX6" fmla="*/ 265788 w 6956385"/>
              <a:gd name="connsiteY6" fmla="*/ 6635267 h 6857999"/>
              <a:gd name="connsiteX7" fmla="*/ 265788 w 6956385"/>
              <a:gd name="connsiteY7" fmla="*/ 6445625 h 6857999"/>
              <a:gd name="connsiteX8" fmla="*/ 6390363 w 6956385"/>
              <a:gd name="connsiteY8" fmla="*/ 177316 h 6857999"/>
              <a:gd name="connsiteX9" fmla="*/ 6479746 w 6956385"/>
              <a:gd name="connsiteY9" fmla="*/ 266699 h 6857999"/>
              <a:gd name="connsiteX10" fmla="*/ 6669388 w 6956385"/>
              <a:gd name="connsiteY10" fmla="*/ 266699 h 6857999"/>
              <a:gd name="connsiteX11" fmla="*/ 6669388 w 6956385"/>
              <a:gd name="connsiteY11" fmla="*/ 456341 h 6857999"/>
              <a:gd name="connsiteX12" fmla="*/ 6758771 w 6956385"/>
              <a:gd name="connsiteY12" fmla="*/ 545724 h 6857999"/>
              <a:gd name="connsiteX13" fmla="*/ 6758771 w 6956385"/>
              <a:gd name="connsiteY13" fmla="*/ 266699 h 6857999"/>
              <a:gd name="connsiteX14" fmla="*/ 6758771 w 6956385"/>
              <a:gd name="connsiteY14" fmla="*/ 177316 h 6857999"/>
              <a:gd name="connsiteX15" fmla="*/ 6669388 w 6956385"/>
              <a:gd name="connsiteY15" fmla="*/ 177316 h 6857999"/>
              <a:gd name="connsiteX16" fmla="*/ 0 w 6956385"/>
              <a:gd name="connsiteY16" fmla="*/ 0 h 6857999"/>
              <a:gd name="connsiteX17" fmla="*/ 6956385 w 6956385"/>
              <a:gd name="connsiteY17" fmla="*/ 0 h 6857999"/>
              <a:gd name="connsiteX18" fmla="*/ 6956385 w 6956385"/>
              <a:gd name="connsiteY18" fmla="*/ 6857999 h 6857999"/>
              <a:gd name="connsiteX19" fmla="*/ 0 w 6956385"/>
              <a:gd name="connsiteY1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56385" h="6857999">
                <a:moveTo>
                  <a:pt x="176405" y="6356242"/>
                </a:moveTo>
                <a:lnTo>
                  <a:pt x="176405" y="6635267"/>
                </a:lnTo>
                <a:lnTo>
                  <a:pt x="176405" y="6724650"/>
                </a:lnTo>
                <a:lnTo>
                  <a:pt x="265788" y="6724650"/>
                </a:lnTo>
                <a:lnTo>
                  <a:pt x="544813" y="6724650"/>
                </a:lnTo>
                <a:lnTo>
                  <a:pt x="455430" y="6635267"/>
                </a:lnTo>
                <a:lnTo>
                  <a:pt x="265788" y="6635267"/>
                </a:lnTo>
                <a:lnTo>
                  <a:pt x="265788" y="6445625"/>
                </a:lnTo>
                <a:close/>
                <a:moveTo>
                  <a:pt x="6390363" y="177316"/>
                </a:moveTo>
                <a:lnTo>
                  <a:pt x="6479746" y="266699"/>
                </a:lnTo>
                <a:lnTo>
                  <a:pt x="6669388" y="266699"/>
                </a:lnTo>
                <a:lnTo>
                  <a:pt x="6669388" y="456341"/>
                </a:lnTo>
                <a:lnTo>
                  <a:pt x="6758771" y="545724"/>
                </a:lnTo>
                <a:lnTo>
                  <a:pt x="6758771" y="266699"/>
                </a:lnTo>
                <a:lnTo>
                  <a:pt x="6758771" y="177316"/>
                </a:lnTo>
                <a:lnTo>
                  <a:pt x="6669388" y="177316"/>
                </a:lnTo>
                <a:close/>
                <a:moveTo>
                  <a:pt x="0" y="0"/>
                </a:moveTo>
                <a:lnTo>
                  <a:pt x="6956385" y="0"/>
                </a:lnTo>
                <a:lnTo>
                  <a:pt x="6956385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</p:spPr>
        <p:txBody>
          <a:bodyPr wrap="square" lIns="432000" tIns="3131999" rIns="900000">
            <a:noAutofit/>
          </a:bodyPr>
          <a:lstStyle>
            <a:lvl1pPr algn="l">
              <a:defRPr sz="3000" b="1" cap="all" baseline="0">
                <a:latin typeface="Helvetica Now Text" panose="020B0504030202020204" pitchFamily="34" charset="77"/>
              </a:defRPr>
            </a:lvl1pPr>
            <a:lvl2pPr marL="0" algn="l">
              <a:defRPr sz="2000" cap="all" baseline="0">
                <a:latin typeface="Helvetica Now Text" panose="020B0504030202020204" pitchFamily="34" charset="77"/>
              </a:defRPr>
            </a:lvl2pPr>
            <a:lvl3pPr marL="0" algn="l">
              <a:lnSpc>
                <a:spcPct val="200000"/>
              </a:lnSpc>
              <a:defRPr sz="2000" b="1" cap="all" baseline="0">
                <a:latin typeface="Helvetica Now Text" panose="020B0504030202020204" pitchFamily="34" charset="77"/>
              </a:defRPr>
            </a:lvl3pPr>
            <a:lvl4pPr marL="0" algn="l">
              <a:defRPr sz="1400" b="1">
                <a:latin typeface="Helvetica Now Text" panose="020B0504030202020204" pitchFamily="34" charset="77"/>
              </a:defRPr>
            </a:lvl4pPr>
            <a:lvl5pPr>
              <a:defRPr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9281FC82-F1A5-EC41-9E0F-8E90914BA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21950" y="6534150"/>
            <a:ext cx="1370013" cy="165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ACE5032-A17A-6249-9138-7C72107564B3}"/>
              </a:ext>
            </a:extLst>
          </p:cNvPr>
          <p:cNvSpPr/>
          <p:nvPr userDrawn="1"/>
        </p:nvSpPr>
        <p:spPr>
          <a:xfrm>
            <a:off x="6390363" y="177317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C01A81B0-A267-FC4B-9B75-F24292381B6A}"/>
              </a:ext>
            </a:extLst>
          </p:cNvPr>
          <p:cNvSpPr/>
          <p:nvPr userDrawn="1"/>
        </p:nvSpPr>
        <p:spPr>
          <a:xfrm rot="10800000">
            <a:off x="176405" y="6356243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B6ADA7D-7800-844F-9372-19E78C8349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160" y="605356"/>
            <a:ext cx="1663481" cy="37954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6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DBBA8E-07CE-7148-B78F-0DF94BF58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44297"/>
            <a:ext cx="11419806" cy="7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72A3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1407A25-8A54-AB4C-A69F-44415B4606FE}"/>
              </a:ext>
            </a:extLst>
          </p:cNvPr>
          <p:cNvSpPr/>
          <p:nvPr userDrawn="1"/>
        </p:nvSpPr>
        <p:spPr>
          <a:xfrm>
            <a:off x="11682605" y="177317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4F0BE71-11F3-A744-96A5-E52C32778704}"/>
              </a:ext>
            </a:extLst>
          </p:cNvPr>
          <p:cNvSpPr/>
          <p:nvPr userDrawn="1"/>
        </p:nvSpPr>
        <p:spPr>
          <a:xfrm rot="10800000">
            <a:off x="176405" y="6356243"/>
            <a:ext cx="368408" cy="368408"/>
          </a:xfrm>
          <a:custGeom>
            <a:avLst/>
            <a:gdLst>
              <a:gd name="connsiteX0" fmla="*/ 0 w 368408"/>
              <a:gd name="connsiteY0" fmla="*/ 0 h 368408"/>
              <a:gd name="connsiteX1" fmla="*/ 279025 w 368408"/>
              <a:gd name="connsiteY1" fmla="*/ 0 h 368408"/>
              <a:gd name="connsiteX2" fmla="*/ 368408 w 368408"/>
              <a:gd name="connsiteY2" fmla="*/ 0 h 368408"/>
              <a:gd name="connsiteX3" fmla="*/ 368408 w 368408"/>
              <a:gd name="connsiteY3" fmla="*/ 89383 h 368408"/>
              <a:gd name="connsiteX4" fmla="*/ 368408 w 368408"/>
              <a:gd name="connsiteY4" fmla="*/ 368408 h 368408"/>
              <a:gd name="connsiteX5" fmla="*/ 279025 w 368408"/>
              <a:gd name="connsiteY5" fmla="*/ 279025 h 368408"/>
              <a:gd name="connsiteX6" fmla="*/ 279025 w 368408"/>
              <a:gd name="connsiteY6" fmla="*/ 89383 h 368408"/>
              <a:gd name="connsiteX7" fmla="*/ 89383 w 368408"/>
              <a:gd name="connsiteY7" fmla="*/ 89383 h 3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408" h="368408">
                <a:moveTo>
                  <a:pt x="0" y="0"/>
                </a:moveTo>
                <a:lnTo>
                  <a:pt x="279025" y="0"/>
                </a:lnTo>
                <a:lnTo>
                  <a:pt x="368408" y="0"/>
                </a:lnTo>
                <a:lnTo>
                  <a:pt x="368408" y="89383"/>
                </a:lnTo>
                <a:lnTo>
                  <a:pt x="368408" y="368408"/>
                </a:lnTo>
                <a:lnTo>
                  <a:pt x="279025" y="279025"/>
                </a:lnTo>
                <a:lnTo>
                  <a:pt x="279025" y="89383"/>
                </a:lnTo>
                <a:lnTo>
                  <a:pt x="89383" y="89383"/>
                </a:lnTo>
                <a:close/>
              </a:path>
            </a:pathLst>
          </a:cu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BA193-F42A-F242-99EA-1BEADCBB3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95" t="31818" r="4034" b="37495"/>
          <a:stretch/>
        </p:blipFill>
        <p:spPr>
          <a:xfrm>
            <a:off x="10567570" y="6328515"/>
            <a:ext cx="1299239" cy="29644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9946DFF-9D15-3F45-99FF-8EC8405B9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026" y="1607376"/>
            <a:ext cx="11420305" cy="443326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44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558E9EB-4616-D648-AB34-3CB9E826E9C9}"/>
              </a:ext>
            </a:extLst>
          </p:cNvPr>
          <p:cNvSpPr/>
          <p:nvPr userDrawn="1"/>
        </p:nvSpPr>
        <p:spPr>
          <a:xfrm>
            <a:off x="11403106" y="82495"/>
            <a:ext cx="721866" cy="558052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16FA25-21ED-4A4F-99DD-107CD874EC26}"/>
              </a:ext>
            </a:extLst>
          </p:cNvPr>
          <p:cNvSpPr/>
          <p:nvPr userDrawn="1"/>
        </p:nvSpPr>
        <p:spPr>
          <a:xfrm>
            <a:off x="94129" y="6286500"/>
            <a:ext cx="558053" cy="510988"/>
          </a:xfrm>
          <a:prstGeom prst="rect">
            <a:avLst/>
          </a:prstGeom>
          <a:solidFill>
            <a:srgbClr val="0C6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603346-BFBC-2340-8D2C-267BDF939E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65544 w 12192000"/>
              <a:gd name="connsiteY3" fmla="*/ 6858000 h 6858000"/>
              <a:gd name="connsiteX4" fmla="*/ 94129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65544" y="6858000"/>
                </a:lnTo>
                <a:lnTo>
                  <a:pt x="941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14255-9887-6543-91E3-7D13CFDBEA5C}"/>
              </a:ext>
            </a:extLst>
          </p:cNvPr>
          <p:cNvSpPr/>
          <p:nvPr userDrawn="1"/>
        </p:nvSpPr>
        <p:spPr>
          <a:xfrm>
            <a:off x="4213185" y="0"/>
            <a:ext cx="7978815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3F43D57-4CE3-C247-94DA-9F8B62CE03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3184" y="0"/>
            <a:ext cx="7978815" cy="6858000"/>
          </a:xfrm>
          <a:custGeom>
            <a:avLst/>
            <a:gdLst>
              <a:gd name="connsiteX0" fmla="*/ 0 w 7978815"/>
              <a:gd name="connsiteY0" fmla="*/ 0 h 6858000"/>
              <a:gd name="connsiteX1" fmla="*/ 7978815 w 7978815"/>
              <a:gd name="connsiteY1" fmla="*/ 0 h 6858000"/>
              <a:gd name="connsiteX2" fmla="*/ 7978815 w 7978815"/>
              <a:gd name="connsiteY2" fmla="*/ 6858000 h 6858000"/>
              <a:gd name="connsiteX3" fmla="*/ 0 w 7978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8815" h="6858000">
                <a:moveTo>
                  <a:pt x="0" y="0"/>
                </a:moveTo>
                <a:lnTo>
                  <a:pt x="7978815" y="0"/>
                </a:lnTo>
                <a:lnTo>
                  <a:pt x="7978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503999" tIns="1908000" rIns="468000">
            <a:noAutofit/>
          </a:bodyPr>
          <a:lstStyle>
            <a:lvl1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 sz="2000">
                <a:latin typeface="Helvetica Now Text" panose="020B0504030202020204" pitchFamily="34" charset="77"/>
              </a:defRPr>
            </a:lvl1pPr>
            <a:lvl2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7020000" algn="r"/>
              </a:tabLst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 	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EC67986-E1DD-3846-8561-8CCAA01C90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4279" y="494562"/>
            <a:ext cx="4090987" cy="973138"/>
          </a:xfrm>
          <a:prstGeom prst="rect">
            <a:avLst/>
          </a:prstGeom>
          <a:solidFill>
            <a:schemeClr val="bg1">
              <a:alpha val="1000"/>
            </a:schemeClr>
          </a:solidFill>
        </p:spPr>
        <p:txBody>
          <a:bodyPr/>
          <a:lstStyle>
            <a:lvl1pPr marL="685800" indent="-685800">
              <a:buFont typeface="Arial" panose="020B0604020202020204" pitchFamily="34" charset="0"/>
              <a:buChar char="•"/>
              <a:defRPr sz="4500" b="1" i="0" cap="all" baseline="0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</a:lstStyle>
          <a:p>
            <a:pPr lvl="0"/>
            <a:r>
              <a:rPr lang="en-US" dirty="0"/>
              <a:t>SOMMAIRE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BC941DF-D6CF-FD46-946F-FFFEDE9082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DFF09-CA60-D841-9046-6C8CFBEEB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053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_Titre sur 1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60540" y="366860"/>
            <a:ext cx="11665068" cy="457600"/>
          </a:xfrm>
          <a:prstGeom prst="rect">
            <a:avLst/>
          </a:prstGeom>
        </p:spPr>
        <p:txBody>
          <a:bodyPr anchor="ctr"/>
          <a:lstStyle>
            <a:lvl1pPr algn="l">
              <a:defRPr sz="2700" b="1" cap="none" baseline="0">
                <a:solidFill>
                  <a:srgbClr val="0060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</a:t>
            </a:r>
            <a:r>
              <a:rPr lang="en-US" dirty="0" err="1"/>
              <a:t>diapositive</a:t>
            </a:r>
            <a:endParaRPr lang="fr-CH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9A39921A-262C-43D5-8056-77B9F327C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466" y="998730"/>
            <a:ext cx="11665068" cy="5152172"/>
          </a:xfrm>
          <a:prstGeom prst="rect">
            <a:avLst/>
          </a:prstGeom>
        </p:spPr>
        <p:txBody>
          <a:bodyPr/>
          <a:lstStyle>
            <a:lvl1pPr marL="231458" indent="-231458">
              <a:spcBef>
                <a:spcPts val="1215"/>
              </a:spcBef>
              <a:spcAft>
                <a:spcPts val="405"/>
              </a:spcAft>
              <a:buFont typeface="Wingdings" panose="05000000000000000000" pitchFamily="2" charset="2"/>
              <a:buChar char="§"/>
              <a:defRPr sz="256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4361" indent="-295751">
              <a:spcBef>
                <a:spcPts val="405"/>
              </a:spcBef>
              <a:spcAft>
                <a:spcPts val="540"/>
              </a:spcAft>
              <a:buFont typeface="Symbol" panose="05050102010706020507" pitchFamily="18" charset="2"/>
              <a:buChar char=""/>
              <a:defRPr sz="243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45463" indent="-228243">
              <a:spcBef>
                <a:spcPts val="405"/>
              </a:spcBef>
              <a:spcAft>
                <a:spcPts val="405"/>
              </a:spcAft>
              <a:buFont typeface="Arial" panose="020B0604020202020204" pitchFamily="34" charset="0"/>
              <a:buChar char="•"/>
              <a:defRPr sz="2160" i="1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  <a:p>
            <a:pPr lvl="2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Texte niveau 3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Texte niveau 1</a:t>
            </a:r>
          </a:p>
          <a:p>
            <a:pPr lvl="1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Texte niveau 2</a:t>
            </a:r>
          </a:p>
          <a:p>
            <a:pPr lvl="2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Texte niveau 3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29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14C8-F56E-2D48-806D-A70BAC76604F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82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A890-2B95-3D4A-A6DC-2E077820B9E5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71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796B-C5EC-204B-88AA-2BBBFD894527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746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DCE0-AB53-544E-B3BF-A1B93D5FD0D6}" type="datetime1">
              <a:rPr lang="fr-CH" smtClean="0"/>
              <a:t>09.05.2022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201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E6904-72CE-3B48-BAF7-8A306084E98B}" type="datetime1">
              <a:rPr lang="fr-CH" smtClean="0"/>
              <a:t>09.05.2022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490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7115-2C6E-344F-90FD-0D84B3D66463}" type="datetime1">
              <a:rPr lang="fr-CH" smtClean="0"/>
              <a:t>09.05.2022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378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BA94-C12F-124C-9C28-7B4FBD52AF44}" type="datetime1">
              <a:rPr lang="fr-CH" smtClean="0"/>
              <a:t>09.05.2022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291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B818-4953-874A-AC65-A9D2846D09D7}" type="datetime1">
              <a:rPr lang="fr-CH" smtClean="0"/>
              <a:t>09.05.2022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997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1734-70E8-764F-91D3-B27808309E3B}" type="datetime1">
              <a:rPr lang="fr-CH" smtClean="0"/>
              <a:t>09.05.2022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64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3C300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198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BEFC-A200-A049-9DB5-B73C0B49E378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42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E238-E9F9-1544-9198-FBB491D5AA2A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0199D6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86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00945E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860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36D21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40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D41367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00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DB3BAD-9989-E047-957B-CB419F517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CFAE0-3F15-B041-9C2C-990D14C75E2B}"/>
              </a:ext>
            </a:extLst>
          </p:cNvPr>
          <p:cNvSpPr txBox="1"/>
          <p:nvPr userDrawn="1"/>
        </p:nvSpPr>
        <p:spPr>
          <a:xfrm>
            <a:off x="1581874" y="6158149"/>
            <a:ext cx="908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ow Text" panose="020B0504030202020204" pitchFamily="34" charset="77"/>
              </a:rPr>
              <a:t>2</a:t>
            </a:r>
            <a:endParaRPr lang="en-US" sz="2400" dirty="0">
              <a:solidFill>
                <a:schemeClr val="bg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28A16A-8B38-9346-A67C-07224AD04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7A2682">
              <a:alpha val="89804"/>
            </a:srgbClr>
          </a:solidFill>
        </p:spPr>
        <p:txBody>
          <a:bodyPr wrap="square" lIns="1080000" tIns="1080000" rIns="1080000" bIns="1080000" anchor="ctr">
            <a:noAutofit/>
          </a:bodyPr>
          <a:lstStyle>
            <a:lvl1pPr marL="0" indent="0" algn="ctr">
              <a:buNone/>
              <a:defRPr sz="6500" b="1" i="0" cap="all" baseline="0">
                <a:solidFill>
                  <a:schemeClr val="bg1"/>
                </a:solidFill>
                <a:latin typeface="Helvetica Now Text ExtraBold" panose="020B0504030202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2484B-1DEF-684D-8565-3D7F4E9089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486" y="589078"/>
            <a:ext cx="1551244" cy="155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870A82B-C7BC-A74B-B0C2-390362627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590142" y="4778198"/>
            <a:ext cx="1500927" cy="15009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45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DBBA8E-07CE-7148-B78F-0DF94BF58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744297"/>
            <a:ext cx="11419806" cy="7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609C"/>
                </a:solidFill>
                <a:latin typeface="Helvetica Now Text" panose="020B0504030202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9946DFF-9D15-3F45-99FF-8EC8405B9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026" y="1607376"/>
            <a:ext cx="11420305" cy="443326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Helvetica Now Text" panose="020B0504030202020204" pitchFamily="34" charset="77"/>
              </a:defRPr>
            </a:lvl1pPr>
            <a:lvl2pPr marL="342900" indent="-342900">
              <a:spcBef>
                <a:spcPts val="2000"/>
              </a:spcBef>
              <a:buFont typeface="Arial" panose="020B0604020202020204" pitchFamily="34" charset="0"/>
              <a:buChar char="•"/>
              <a:tabLst/>
              <a:defRPr sz="2000" b="1">
                <a:latin typeface="Helvetica Now Text" panose="020B0504030202020204" pitchFamily="34" charset="77"/>
              </a:defRPr>
            </a:lvl2pPr>
            <a:lvl3pPr>
              <a:defRPr sz="2000">
                <a:latin typeface="Helvetica Now Text" panose="020B0504030202020204" pitchFamily="34" charset="77"/>
              </a:defRPr>
            </a:lvl3pPr>
            <a:lvl4pPr>
              <a:defRPr sz="2000">
                <a:latin typeface="Helvetica Now Text" panose="020B0504030202020204" pitchFamily="34" charset="77"/>
              </a:defRPr>
            </a:lvl4pPr>
            <a:lvl5pPr>
              <a:defRPr sz="2000">
                <a:latin typeface="Helvetica Now Text" panose="020B050403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19663B-5767-6943-AE58-30F2E531ED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82605" y="177316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5E0B3D-95FA-E145-974F-BFD35334DC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176405" y="6357789"/>
            <a:ext cx="368408" cy="3684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A7880E9-5B48-6F4A-8D14-C014E4E3D5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77095" y="6330970"/>
            <a:ext cx="1289714" cy="2793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781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22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9" r:id="rId4"/>
    <p:sldLayoutId id="2147483671" r:id="rId5"/>
    <p:sldLayoutId id="2147483670" r:id="rId6"/>
    <p:sldLayoutId id="2147483672" r:id="rId7"/>
    <p:sldLayoutId id="2147483673" r:id="rId8"/>
    <p:sldLayoutId id="2147483655" r:id="rId9"/>
    <p:sldLayoutId id="2147483656" r:id="rId10"/>
    <p:sldLayoutId id="2147483667" r:id="rId11"/>
    <p:sldLayoutId id="2147483668" r:id="rId12"/>
    <p:sldLayoutId id="2147483658" r:id="rId13"/>
    <p:sldLayoutId id="2147483659" r:id="rId14"/>
    <p:sldLayoutId id="2147483661" r:id="rId15"/>
    <p:sldLayoutId id="2147483649" r:id="rId16"/>
    <p:sldLayoutId id="2147483666" r:id="rId17"/>
    <p:sldLayoutId id="2147483674" r:id="rId18"/>
    <p:sldLayoutId id="2147483675" r:id="rId19"/>
    <p:sldLayoutId id="2147483676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CBF0F-95B9-1548-8917-2D5BF32D4530}" type="datetime1">
              <a:rPr lang="fr-CH" smtClean="0"/>
              <a:t>09.05.2022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0606A-15C8-404B-AFA4-8E40339AE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65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eg"/><Relationship Id="rId5" Type="http://schemas.openxmlformats.org/officeDocument/2006/relationships/image" Target="../media/image16.jp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C01EBED-7C46-3544-8699-D15A425E67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034" r="12034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945A7-909E-E04A-8124-36AC9EB0F0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1"/>
            <a:ext cx="5628289" cy="6857999"/>
          </a:xfrm>
        </p:spPr>
        <p:txBody>
          <a:bodyPr wrap="square" lIns="432000" tIns="3131999" rIns="900000" bIns="45720" anchor="t">
            <a:noAutofit/>
          </a:bodyPr>
          <a:lstStyle/>
          <a:p>
            <a:pPr marL="0" indent="0">
              <a:buNone/>
            </a:pPr>
            <a:r>
              <a:rPr lang="en-US" sz="3600" dirty="0" err="1">
                <a:latin typeface="Helvetica Now Text"/>
              </a:rPr>
              <a:t>Journées</a:t>
            </a:r>
            <a:r>
              <a:rPr lang="en-US" sz="3600" dirty="0">
                <a:latin typeface="Helvetica Now Text"/>
              </a:rPr>
              <a:t> Open Science HES-SO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en-US" sz="1800" b="0" dirty="0" err="1">
                <a:latin typeface="Helvetica Now Text"/>
              </a:rPr>
              <a:t>organisees</a:t>
            </a:r>
            <a:r>
              <a:rPr lang="en-US" sz="1800" b="0" dirty="0">
                <a:latin typeface="Helvetica Now Text"/>
              </a:rPr>
              <a:t> par la </a:t>
            </a:r>
            <a:r>
              <a:rPr lang="en-US" sz="1800" b="0" dirty="0" err="1">
                <a:latin typeface="Helvetica Now Text"/>
              </a:rPr>
              <a:t>Communauté</a:t>
            </a:r>
            <a:r>
              <a:rPr lang="en-US" sz="1800" b="0" dirty="0">
                <a:latin typeface="Helvetica Now Text"/>
              </a:rPr>
              <a:t> Open science de la HES-SO </a:t>
            </a:r>
          </a:p>
          <a:p>
            <a:pPr lvl="2" indent="0">
              <a:buNone/>
            </a:pPr>
            <a:r>
              <a:rPr lang="en-US" dirty="0">
                <a:latin typeface="Helvetica Now Text"/>
              </a:rPr>
              <a:t>9-10 </a:t>
            </a:r>
            <a:r>
              <a:rPr lang="en-US" dirty="0" err="1">
                <a:latin typeface="Helvetica Now Text"/>
              </a:rPr>
              <a:t>mai</a:t>
            </a:r>
            <a:r>
              <a:rPr lang="en-US" dirty="0">
                <a:latin typeface="Helvetica Now Text"/>
              </a:rPr>
              <a:t> 2022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fr-CH" sz="1600" b="0" dirty="0">
                <a:latin typeface="Helvetica Now Text"/>
              </a:rPr>
              <a:t>Institut et Haute Ecole de la Santé La Source, Lausanne</a:t>
            </a:r>
            <a:endParaRPr lang="en-US" sz="1600" b="0" dirty="0">
              <a:latin typeface="Helvetica Now Text"/>
            </a:endParaRPr>
          </a:p>
          <a:p>
            <a:pPr lvl="2" indent="0">
              <a:buNone/>
            </a:pPr>
            <a:endParaRPr lang="en-US" dirty="0">
              <a:latin typeface="Helvetica Now Tex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CCFA2-3BDD-F644-901A-0FE29B876D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5F462-7D85-3F4E-A568-B215DC028B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939ABE-1AE5-8047-97F1-5607B52A93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FA86C7-F92C-48AF-9C32-ECA27183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95" y="608829"/>
            <a:ext cx="1598729" cy="9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869F182-B8F5-EA44-8D2D-B20D7CCDC9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1599" b="1159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C4AE3-9170-2248-97C5-EA83C4843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"/>
            <a:ext cx="6956385" cy="6857999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r>
              <a:rPr lang="en-US" dirty="0"/>
              <a:t>Christine Pirinoli</a:t>
            </a:r>
          </a:p>
          <a:p>
            <a:pPr marL="0" indent="0">
              <a:buNone/>
            </a:pPr>
            <a:r>
              <a:rPr lang="fr-CH" sz="17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Vice-rectrice Recherche et Innovation, HES-SO</a:t>
            </a:r>
            <a:r>
              <a:rPr lang="fr-CH" sz="18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	</a:t>
            </a:r>
            <a:endParaRPr lang="en-US" dirty="0"/>
          </a:p>
          <a:p>
            <a:pPr lvl="2" indent="0">
              <a:buNone/>
            </a:pPr>
            <a:r>
              <a:rPr lang="fr-CH" dirty="0"/>
              <a:t>Journées</a:t>
            </a:r>
            <a:r>
              <a:rPr lang="en-US" dirty="0"/>
              <a:t> Open science</a:t>
            </a:r>
          </a:p>
          <a:p>
            <a:pPr lvl="3" indent="0">
              <a:buNone/>
            </a:pPr>
            <a:endParaRPr lang="en-US" dirty="0"/>
          </a:p>
          <a:p>
            <a:pPr lvl="3" indent="0">
              <a:buNone/>
            </a:pPr>
            <a:r>
              <a:rPr lang="en-US" dirty="0"/>
              <a:t>9 et 10 </a:t>
            </a:r>
            <a:r>
              <a:rPr lang="en-US" dirty="0" err="1"/>
              <a:t>mai</a:t>
            </a:r>
            <a:r>
              <a:rPr lang="en-US" dirty="0"/>
              <a:t>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B932D-C1C8-B24E-B8EF-1647C09788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67557-6BC9-1A46-AC99-54F3807312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BB3441-D31E-49F6-8008-498EA23208EF}"/>
              </a:ext>
            </a:extLst>
          </p:cNvPr>
          <p:cNvSpPr txBox="1"/>
          <p:nvPr/>
        </p:nvSpPr>
        <p:spPr>
          <a:xfrm>
            <a:off x="376517" y="1764253"/>
            <a:ext cx="5883605" cy="126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2800" b="1" cap="all" dirty="0">
                <a:latin typeface="Helvetica Now Text" panose="020B0504030202020204" pitchFamily="34" charset="77"/>
              </a:rPr>
              <a:t>Les grands défis de l’open science pour la HES-SO et La Stratégie Open HES-SO</a:t>
            </a:r>
          </a:p>
        </p:txBody>
      </p:sp>
    </p:spTree>
    <p:extLst>
      <p:ext uri="{BB962C8B-B14F-4D97-AF65-F5344CB8AC3E}">
        <p14:creationId xmlns:p14="http://schemas.microsoft.com/office/powerpoint/2010/main" val="413017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Une image contenant personne, femme&#10;&#10;Description générée automatiquement">
            <a:extLst>
              <a:ext uri="{FF2B5EF4-FFF2-40B4-BE49-F238E27FC236}">
                <a16:creationId xmlns:a16="http://schemas.microsoft.com/office/drawing/2014/main" id="{1D85C47E-8021-260F-F1B1-7228626804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5088" y="0"/>
            <a:ext cx="5776912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DCE20-39E6-9049-9839-50B9BCEB2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609" y="189758"/>
            <a:ext cx="5913492" cy="1260192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La recherche à la HES-SO en quelques chiffres (2020)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CEC21-742A-534A-8CFC-118582D4E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27" y="1346886"/>
            <a:ext cx="5769474" cy="4783055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1’867 chercheuses et chercheurs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705 publications scientifiques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251 publications professionnelles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209 valorisations artistiques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752 projets de recherche compétitifs en cours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CHF 62 millions de fonds de tiers obtenus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/>
              <a:t>162 thèses de doctorat en cours en codirection, 227 au total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93E4C-9F99-6F43-9808-45C8E36872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A8457F-D5DC-454A-8DEF-F58D9A45C2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5A49F-75C6-954F-9505-7293377CBB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6B355B-326E-90CE-E568-C2F40A5D3A34}"/>
              </a:ext>
            </a:extLst>
          </p:cNvPr>
          <p:cNvSpPr txBox="1"/>
          <p:nvPr/>
        </p:nvSpPr>
        <p:spPr>
          <a:xfrm>
            <a:off x="6450506" y="189758"/>
            <a:ext cx="560050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 en conservation/restauration - Revue Hémisphère 18</a:t>
            </a:r>
          </a:p>
        </p:txBody>
      </p:sp>
    </p:spTree>
    <p:extLst>
      <p:ext uri="{BB962C8B-B14F-4D97-AF65-F5344CB8AC3E}">
        <p14:creationId xmlns:p14="http://schemas.microsoft.com/office/powerpoint/2010/main" val="2086839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71153-838B-0943-84F4-EA5EDC06A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734" y="314228"/>
            <a:ext cx="11450497" cy="722940"/>
          </a:xfrm>
        </p:spPr>
        <p:txBody>
          <a:bodyPr>
            <a:normAutofit fontScale="85000" lnSpcReduction="20000"/>
          </a:bodyPr>
          <a:lstStyle/>
          <a:p>
            <a:r>
              <a:rPr lang="fr-CH" sz="3200" dirty="0"/>
              <a:t>Les grands défis de l’Open science </a:t>
            </a:r>
            <a:br>
              <a:rPr lang="fr-CH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DEEAA-F249-7740-A44F-174D26F6A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734" y="1089305"/>
            <a:ext cx="7274453" cy="5252621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Profonde transformation des cultures et pratiques de recherche 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Diversité des enjeux 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0" dirty="0"/>
              <a:t>Méthodologiques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0" dirty="0"/>
              <a:t>Juridiques et éthiques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0" dirty="0"/>
              <a:t>Numériques 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0" dirty="0"/>
              <a:t>Financiers 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0" dirty="0"/>
              <a:t>Valorisation </a:t>
            </a:r>
          </a:p>
          <a:p>
            <a:pPr marL="3420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fr-CH" sz="2200" b="1" dirty="0"/>
              <a:t>Réforme de l’évaluation de la recherche et donc des chercheuses et chercheurs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70AF7A-F0BA-E23D-3B8C-25637F5A5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686" y="0"/>
            <a:ext cx="439531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4086AB-4EB5-7289-B63E-AB0EFD3164AB}"/>
              </a:ext>
            </a:extLst>
          </p:cNvPr>
          <p:cNvSpPr txBox="1"/>
          <p:nvPr/>
        </p:nvSpPr>
        <p:spPr>
          <a:xfrm>
            <a:off x="7882467" y="53743"/>
            <a:ext cx="413312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Revue Hémisphère 17</a:t>
            </a:r>
          </a:p>
        </p:txBody>
      </p:sp>
    </p:spTree>
    <p:extLst>
      <p:ext uri="{BB962C8B-B14F-4D97-AF65-F5344CB8AC3E}">
        <p14:creationId xmlns:p14="http://schemas.microsoft.com/office/powerpoint/2010/main" val="127279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71153-838B-0943-84F4-EA5EDC06A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514" y="314227"/>
            <a:ext cx="11481717" cy="885537"/>
          </a:xfrm>
        </p:spPr>
        <p:txBody>
          <a:bodyPr>
            <a:normAutofit fontScale="92500" lnSpcReduction="10000"/>
          </a:bodyPr>
          <a:lstStyle/>
          <a:p>
            <a:r>
              <a:rPr lang="fr-CH" sz="3200" dirty="0"/>
              <a:t>Les grands défis de l’Open science </a:t>
            </a:r>
            <a:br>
              <a:rPr lang="fr-CH" sz="3200" dirty="0"/>
            </a:br>
            <a:r>
              <a:rPr lang="fr-CH" sz="3200" dirty="0"/>
              <a:t>pour la HES-SO 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DEEAA-F249-7740-A44F-174D26F6A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4" y="1411038"/>
            <a:ext cx="7278686" cy="5252621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Complexité structurelle : 28 hautes écoles sur 7 cantons, 78 instituts de recherche, 6 domaines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En matière d’Open data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dirty="0"/>
              <a:t>Diversité de la recherche</a:t>
            </a:r>
            <a:r>
              <a:rPr lang="fr-CH" b="0" dirty="0"/>
              <a:t>: du domaine des arts à l’ingénierie, le type de données varie fortement, tout comme les supports et les copyright</a:t>
            </a:r>
          </a:p>
          <a:p>
            <a:pPr marL="685800"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dirty="0"/>
              <a:t>Recherche appliquée</a:t>
            </a:r>
            <a:r>
              <a:rPr lang="fr-CH" b="0" dirty="0"/>
              <a:t>: contrats de confidentialité avec certains partenaires et sensibilité des données en particulier en santé et en travail social</a:t>
            </a:r>
          </a:p>
          <a:p>
            <a:pPr marL="3420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fr-CH" sz="2200" b="1" dirty="0"/>
              <a:t>Ressources électroniques et accords Read &amp; </a:t>
            </a:r>
            <a:r>
              <a:rPr lang="fr-CH" sz="2200" b="1" dirty="0" err="1"/>
              <a:t>Publish</a:t>
            </a:r>
            <a:r>
              <a:rPr lang="fr-CH" sz="2200" b="1" dirty="0"/>
              <a:t> </a:t>
            </a:r>
          </a:p>
          <a:p>
            <a:pPr marL="1239838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1" dirty="0">
                <a:solidFill>
                  <a:srgbClr val="0C6FA5"/>
                </a:solidFill>
              </a:rPr>
              <a:t>Mutualisation indispensable des ressources, connaissances et infrastructures </a:t>
            </a:r>
          </a:p>
          <a:p>
            <a:pPr marL="1239838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CH" sz="2200" b="1" dirty="0">
                <a:solidFill>
                  <a:srgbClr val="0C6FA5"/>
                </a:solidFill>
              </a:rPr>
              <a:t>Prise en compte des cultures disciplinaires </a:t>
            </a:r>
          </a:p>
          <a:p>
            <a:pPr>
              <a:spcBef>
                <a:spcPts val="600"/>
              </a:spcBef>
            </a:pPr>
            <a:r>
              <a:rPr lang="fr-CH" sz="2200" b="1" dirty="0"/>
              <a:t>	</a:t>
            </a:r>
          </a:p>
        </p:txBody>
      </p:sp>
      <p:pic>
        <p:nvPicPr>
          <p:cNvPr id="5" name="Graphique 4" descr="Retour contour">
            <a:extLst>
              <a:ext uri="{FF2B5EF4-FFF2-40B4-BE49-F238E27FC236}">
                <a16:creationId xmlns:a16="http://schemas.microsoft.com/office/drawing/2014/main" id="{7F7688A5-22C2-2B2B-4861-D15896FF8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21734" y="5384798"/>
            <a:ext cx="830507" cy="8305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70AF7A-F0BA-E23D-3B8C-25637F5A5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686" y="0"/>
            <a:ext cx="439531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4086AB-4EB5-7289-B63E-AB0EFD3164AB}"/>
              </a:ext>
            </a:extLst>
          </p:cNvPr>
          <p:cNvSpPr txBox="1"/>
          <p:nvPr/>
        </p:nvSpPr>
        <p:spPr>
          <a:xfrm>
            <a:off x="7882467" y="53743"/>
            <a:ext cx="413312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Revue Hémisphère 17</a:t>
            </a:r>
          </a:p>
        </p:txBody>
      </p:sp>
    </p:spTree>
    <p:extLst>
      <p:ext uri="{BB962C8B-B14F-4D97-AF65-F5344CB8AC3E}">
        <p14:creationId xmlns:p14="http://schemas.microsoft.com/office/powerpoint/2010/main" val="85791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texte, bibliothèque, scène, pièce&#10;&#10;Description générée automatiquement">
            <a:extLst>
              <a:ext uri="{FF2B5EF4-FFF2-40B4-BE49-F238E27FC236}">
                <a16:creationId xmlns:a16="http://schemas.microsoft.com/office/drawing/2014/main" id="{D78DF242-1D39-C269-3A76-BBE96022A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729" y="97170"/>
            <a:ext cx="47751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71153-838B-0943-84F4-EA5EDC06A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734" y="180975"/>
            <a:ext cx="6774391" cy="104888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CH" sz="2600" dirty="0"/>
              <a:t>Plan d’action Open HES-SO : </a:t>
            </a:r>
            <a:br>
              <a:rPr lang="fr-CH" sz="2600" dirty="0"/>
            </a:br>
            <a:r>
              <a:rPr lang="fr-CH" sz="2600" dirty="0"/>
              <a:t>sélection d’activités réalisées</a:t>
            </a:r>
            <a:endParaRPr lang="en-US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DEEAA-F249-7740-A44F-174D26F6A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734" y="1323975"/>
            <a:ext cx="7187670" cy="5158505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Axe 1 : communication, formation, sensibilisation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Mise en place site internet spécifique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Création Newsletter Open science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Mise en place Communauté OS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Formations DEVPRO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Axe 2 : transition vers l’Open science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Signature Déclaration DORA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Réflexions pour mutualiser soutien juridique et éthique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Création Centre information scientifique HES-SO</a:t>
            </a:r>
          </a:p>
          <a:p>
            <a:pPr marL="3420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r-CH" sz="2200" b="1" dirty="0"/>
              <a:t>Axe 3 : Gestion et mutualisation infrastructures</a:t>
            </a:r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Adhésion à </a:t>
            </a:r>
            <a:r>
              <a:rPr lang="fr-CH" b="0" dirty="0" err="1"/>
              <a:t>Orcid</a:t>
            </a:r>
            <a:endParaRPr lang="fr-CH" b="0" dirty="0"/>
          </a:p>
          <a:p>
            <a:pPr marL="6849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b="0" dirty="0"/>
              <a:t>Partenariats pour les dépôts de données (OLOS) </a:t>
            </a:r>
          </a:p>
          <a:p>
            <a:pPr marL="3420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fr-CH" sz="2200" b="0" dirty="0"/>
          </a:p>
          <a:p>
            <a:pPr marL="684900">
              <a:spcBef>
                <a:spcPts val="600"/>
              </a:spcBef>
              <a:spcAft>
                <a:spcPts val="600"/>
              </a:spcAft>
            </a:pPr>
            <a:endParaRPr lang="fr-CH" sz="2200" b="1" dirty="0"/>
          </a:p>
          <a:p>
            <a:pPr>
              <a:spcBef>
                <a:spcPts val="600"/>
              </a:spcBef>
            </a:pPr>
            <a:r>
              <a:rPr lang="fr-CH" sz="2200" b="1" dirty="0"/>
              <a:t>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4086AB-4EB5-7289-B63E-AB0EFD3164AB}"/>
              </a:ext>
            </a:extLst>
          </p:cNvPr>
          <p:cNvSpPr txBox="1"/>
          <p:nvPr/>
        </p:nvSpPr>
        <p:spPr>
          <a:xfrm>
            <a:off x="7395754" y="6565612"/>
            <a:ext cx="413312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Revue Hémisphère 18</a:t>
            </a:r>
          </a:p>
        </p:txBody>
      </p:sp>
    </p:spTree>
    <p:extLst>
      <p:ext uri="{BB962C8B-B14F-4D97-AF65-F5344CB8AC3E}">
        <p14:creationId xmlns:p14="http://schemas.microsoft.com/office/powerpoint/2010/main" val="132947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83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796B6E-7F81-F84A-96CD-56BBDE9E5D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7813" b="781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0B8B-2D07-B146-AD6C-4D5AB05C2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des </a:t>
            </a:r>
            <a:r>
              <a:rPr lang="en-US" dirty="0" err="1"/>
              <a:t>Journées</a:t>
            </a:r>
            <a:r>
              <a:rPr lang="en-US" dirty="0"/>
              <a:t> Open science HES-SO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D3ACB8D-5A02-46A8-B938-589152E433B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0F878B4-A5BA-4E33-9E47-5CC3E58214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183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09CB74-9F5C-4876-8AC1-092DBF174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Lundi 9 mai: Open Data (Grand auditoire)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21E2DB-F086-456F-9079-E2FB274830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09:45 - 10:30  	Gestion des données : ça commence bien avant d’en avoir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Francesco </a:t>
            </a:r>
            <a:r>
              <a:rPr lang="fr-CH" sz="1800" dirty="0" err="1"/>
              <a:t>Varrato</a:t>
            </a:r>
            <a:r>
              <a:rPr lang="fr-CH" sz="1800" dirty="0"/>
              <a:t>, Research Data </a:t>
            </a:r>
            <a:r>
              <a:rPr lang="fr-CH" sz="1800" dirty="0" err="1"/>
              <a:t>library</a:t>
            </a:r>
            <a:r>
              <a:rPr lang="fr-CH" sz="1800" dirty="0"/>
              <a:t> Team, data-</a:t>
            </a:r>
            <a:r>
              <a:rPr lang="fr-CH" sz="1800" dirty="0" err="1"/>
              <a:t>librarian</a:t>
            </a:r>
            <a:r>
              <a:rPr lang="fr-CH" sz="1800" dirty="0"/>
              <a:t> (EPFL)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Guilaine Vittoz, Responsable du secteur soutien à la recherche (EPFL)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10:30-11:00 	Pause	</a:t>
            </a:r>
            <a:r>
              <a:rPr lang="fr-CH" sz="1800" dirty="0"/>
              <a:t>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11:00-12h30  	Aspects juridiques et éthiques de l’Open data</a:t>
            </a:r>
            <a:r>
              <a:rPr lang="fr-CH" sz="1800" dirty="0"/>
              <a:t>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Pablo Diaz, Commission d’éthique de la recherche (UNIIL) 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Franco Lorenzetti, Data Protection </a:t>
            </a:r>
            <a:r>
              <a:rPr lang="fr-CH" sz="1800" dirty="0" err="1"/>
              <a:t>Officer</a:t>
            </a:r>
            <a:r>
              <a:rPr lang="fr-CH" sz="1800" dirty="0"/>
              <a:t> (HES-SO Valais-Wallis)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12:30-13:30  	Pause de midi  </a:t>
            </a:r>
            <a:r>
              <a:rPr lang="fr-CH" sz="1800" dirty="0"/>
              <a:t>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13:30-15:00  	Sécurité informatique des données de la recherche (conférence et ateliers)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Patrice Schneider, Responsable équipe IT Architecture &amp; Sécurité (HES-SO Valais)	 		Silas Krug, OLOS </a:t>
            </a:r>
            <a:r>
              <a:rPr lang="fr-CH" sz="1800" dirty="0" err="1"/>
              <a:t>Coordinator</a:t>
            </a:r>
            <a:r>
              <a:rPr lang="fr-CH" sz="1800" dirty="0"/>
              <a:t>  &amp; Aimée Noirjean, Training and MOOC (OLOS)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	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b="1" dirty="0"/>
              <a:t>15:30-17:00  	Données sensibles et qualitatives: un double défi </a:t>
            </a:r>
            <a:r>
              <a:rPr lang="fr-CH" sz="1800" dirty="0"/>
              <a:t>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Maria-Grazia Bedin, Professeure HES associée (La Source) et membre de la CER-VD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800" dirty="0"/>
              <a:t>		Patricia Perrenoud, Professeure HES associée (HESAV)</a:t>
            </a:r>
          </a:p>
          <a:p>
            <a:endParaRPr lang="fr-CH" dirty="0"/>
          </a:p>
          <a:p>
            <a:r>
              <a:rPr lang="fr-CH" dirty="0"/>
              <a:t>	</a:t>
            </a:r>
          </a:p>
          <a:p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6807E1-F0AD-40A1-8E35-DD0FD8F27F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9A2387-1D31-4817-8484-094EB3A703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956F67-D7CF-449F-BBBD-3F739AB433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176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09CB74-9F5C-4876-8AC1-092DBF174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390354"/>
            <a:ext cx="11419806" cy="707886"/>
          </a:xfrm>
        </p:spPr>
        <p:txBody>
          <a:bodyPr>
            <a:normAutofit fontScale="85000" lnSpcReduction="10000"/>
          </a:bodyPr>
          <a:lstStyle/>
          <a:p>
            <a:r>
              <a:rPr lang="fr-CH" dirty="0"/>
              <a:t>Mardi 10 mai: Open </a:t>
            </a:r>
            <a:r>
              <a:rPr lang="fr-CH" dirty="0" err="1"/>
              <a:t>access</a:t>
            </a:r>
            <a:r>
              <a:rPr lang="fr-CH" dirty="0"/>
              <a:t> (auditoire </a:t>
            </a:r>
            <a:r>
              <a:rPr lang="fr-CH" dirty="0" err="1"/>
              <a:t>Gailloud</a:t>
            </a:r>
            <a:r>
              <a:rPr lang="fr-CH" dirty="0"/>
              <a:t> </a:t>
            </a:r>
            <a:r>
              <a:rPr lang="fr-CH" dirty="0" err="1"/>
              <a:t>Lusso</a:t>
            </a:r>
            <a:r>
              <a:rPr lang="fr-CH" dirty="0"/>
              <a:t>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21E2DB-F086-456F-9079-E2FB274830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170" y="983836"/>
            <a:ext cx="11420305" cy="5626514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09:15 – 10:30	Publier en Open Access dans la pratique 		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Sandrine Pernier, Bibliothécaire  (HEPIA GE), Marylène Grzesiak, Bibliothécaire (HEIG-VD) </a:t>
            </a:r>
            <a:r>
              <a:rPr lang="fr-CH" sz="1600" dirty="0"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Marie-			Laure Berchel, Bibliothécaire (Haute école de santé La Source)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10:30-11:00 	Pause					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11:00-12h30  	</a:t>
            </a:r>
            <a:r>
              <a:rPr lang="fr-CH" sz="1600" b="1" dirty="0" err="1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ArODES</a:t>
            </a: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 et les publications des </a:t>
            </a:r>
            <a:r>
              <a:rPr lang="fr-CH" sz="1600" b="1" dirty="0" err="1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chercheur·euse·s</a:t>
            </a: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 de la HES-SO	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Bibliothécaires de l’Infothèque (HEG-GE) 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12:30-13:30  	Pause					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13:30-15:00  	Table-ronde: Les accords Read &amp; </a:t>
            </a:r>
            <a:r>
              <a:rPr lang="fr-CH" sz="1600" b="1" dirty="0" err="1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Publish</a:t>
            </a: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 et l’évaluation de la recherche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Aude Bax de Keating, Co-coordinatrice du programme Open science (</a:t>
            </a:r>
            <a:r>
              <a:rPr lang="fr-CH" sz="1600" dirty="0" err="1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swissuniversities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Susanne </a:t>
            </a:r>
            <a:r>
              <a:rPr lang="fr-CH" sz="1600" dirty="0" err="1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Aerni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Head Office Consortium of Swiss Academic Libraries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Micaela Crespo Quesada, Responsable Open Access (UNIL)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Anthony Masure, Responsable de recherche (HEAD-GE)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Céline Saudou, responsable des ressources numériques (HES-SO) 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15:00 -15:30	Pause					</a:t>
            </a:r>
            <a:endParaRPr lang="fr-CH" sz="16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6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15:30-17:00  	Bilan et nouvelles perspectives pour l'Open science 	</a:t>
            </a:r>
            <a:r>
              <a:rPr lang="fr-CH" sz="1400" b="1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r-CH" sz="1400" dirty="0">
              <a:effectLst/>
              <a:latin typeface="Helvetica Now Text" panose="020B050403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effectLst/>
                <a:latin typeface="Helvetica Now Text" panose="020B050403020202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CH" sz="1400" dirty="0">
              <a:latin typeface="Helvetica Now Text" panose="020B050403020202020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H" sz="1400" dirty="0">
                <a:latin typeface="Helvetica Now Text" panose="020B0504030202020204"/>
              </a:rPr>
              <a:t>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CH" sz="1400" dirty="0">
              <a:latin typeface="Helvetica Now Text" panose="020B0504030202020204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6807E1-F0AD-40A1-8E35-DD0FD8F27F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9A2387-1D31-4817-8484-094EB3A703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956F67-D7CF-449F-BBBD-3F739AB433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409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116A317-4D78-4B43-9A60-46F54128A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Quelques infos pratiques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DCC8AF-A27F-44DB-B8A5-54BEE82DE6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z="2400" b="1" dirty="0"/>
              <a:t>Espace social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fr-CH" b="0" dirty="0"/>
              <a:t>Exposition Open science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fr-CH" b="0" dirty="0"/>
              <a:t>Jeu de plateau Escape The </a:t>
            </a:r>
            <a:r>
              <a:rPr lang="fr-CH" b="0" dirty="0" err="1"/>
              <a:t>Lab</a:t>
            </a:r>
            <a:endParaRPr lang="fr-CH" b="0" dirty="0"/>
          </a:p>
          <a:p>
            <a:endParaRPr lang="fr-CH" sz="2400" b="1" dirty="0"/>
          </a:p>
          <a:p>
            <a:r>
              <a:rPr lang="fr-CH" sz="2400" b="1" dirty="0"/>
              <a:t>Repas</a:t>
            </a:r>
          </a:p>
          <a:p>
            <a:r>
              <a:rPr lang="fr-CH" sz="2400" b="1" dirty="0"/>
              <a:t>Dépôt de vos affaires</a:t>
            </a:r>
          </a:p>
          <a:p>
            <a:r>
              <a:rPr lang="fr-CH" sz="2400" b="1" dirty="0"/>
              <a:t>Enregistrement de l’événement</a:t>
            </a:r>
          </a:p>
          <a:p>
            <a:pPr marL="342900" indent="-342900">
              <a:buFontTx/>
              <a:buChar char="-"/>
            </a:pP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936C28-A467-464B-81EB-4CF14E1E3B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450C76-844A-424A-B342-40748AF7B0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31C1D7-92E7-4B47-B0E7-03E9F85BB4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949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24503-E347-43A7-B817-A11378BB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255"/>
            <a:ext cx="7281813" cy="371543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342900" indent="-342900" algn="ctr"/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31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Groupe de travail Event de la </a:t>
            </a:r>
            <a:r>
              <a:rPr lang="en-US" sz="310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Communauté</a:t>
            </a:r>
            <a:r>
              <a:rPr lang="en-US" sz="310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Open science</a:t>
            </a: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 </a:t>
            </a: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Laurent Amiotte-Suchet, Chargé de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Ra&amp;D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(HESAV-VD) 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Marie-Laure Berchel, (La Source-VD)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Alexandre Cotting,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Professeur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-e HES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Associé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-e  (HEG-VS)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Marylène Grzesiak,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Bibliothécaire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(HEIG-VD)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Isabelle Lucas,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Chargée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de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projet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Open Science (HES-SO) 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Sandrine Pernier,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Bibliothécaire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(HEPIA-GE), </a:t>
            </a: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Cristina Simon-Martinez, Assistant-e post-doc (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HEdS</a:t>
            </a:r>
            <a:r>
              <a:rPr lang="en-US" sz="22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-VS</a:t>
            </a:r>
            <a: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)</a:t>
            </a: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Pour </a:t>
            </a:r>
            <a:r>
              <a:rPr lang="en-US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rejoindre</a:t>
            </a:r>
            <a:r>
              <a:rPr lang="en-US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la </a:t>
            </a:r>
            <a:r>
              <a:rPr lang="en-US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Communauté</a:t>
            </a:r>
            <a:r>
              <a:rPr lang="en-US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Open science, </a:t>
            </a:r>
            <a:r>
              <a:rPr lang="en-US" dirty="0" err="1">
                <a:solidFill>
                  <a:schemeClr val="tx1"/>
                </a:solidFill>
                <a:effectLst/>
                <a:latin typeface="Helvetica Now Text"/>
                <a:cs typeface="+mj-cs"/>
              </a:rPr>
              <a:t>envoyez</a:t>
            </a:r>
            <a:r>
              <a:rPr lang="en-US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  <a:t> un mail à Isabelle.lucas@hes.so.ch</a:t>
            </a:r>
            <a:br>
              <a:rPr lang="en-US" sz="1700" b="0" dirty="0">
                <a:solidFill>
                  <a:schemeClr val="tx1"/>
                </a:solidFill>
                <a:effectLst/>
                <a:latin typeface="Helvetica Now Text"/>
                <a:cs typeface="+mj-cs"/>
              </a:rPr>
            </a:br>
            <a:endParaRPr lang="en-US" sz="1700" b="0" dirty="0">
              <a:solidFill>
                <a:schemeClr val="tx1"/>
              </a:solidFill>
              <a:effectLst/>
              <a:latin typeface="Helvetica Now Text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13B8D9-DD89-40C4-8E9C-17BBF868C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3" r="13870" b="1"/>
          <a:stretch/>
        </p:blipFill>
        <p:spPr>
          <a:xfrm>
            <a:off x="7547285" y="640082"/>
            <a:ext cx="4004634" cy="55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9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91179C1-129F-46D4-8840-0BEF8033A9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3EE45E3-9B7C-4604-A89C-B23A4D2BB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Merci de votre attention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8D54FD4-F3A2-40C2-8F42-3030776D4E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CAD3406-0325-4815-BA87-F6FAA01AA8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2169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C1CD42-D335-DB4B-893B-50BD381C92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965" r="11965"/>
          <a:stretch/>
        </p:blipFill>
        <p:spPr>
          <a:xfrm>
            <a:off x="0" y="0"/>
            <a:ext cx="12191999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EC200-DD18-8144-877B-AEF405A654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0"/>
            <a:ext cx="5679441" cy="6858000"/>
          </a:xfrm>
        </p:spPr>
        <p:txBody>
          <a:bodyPr/>
          <a:lstStyle/>
          <a:p>
            <a:pPr algn="l"/>
            <a:endParaRPr lang="fr-CH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CH" sz="1800" b="1" i="0" u="none" strike="noStrike" baseline="0" dirty="0">
                <a:latin typeface="Arial" panose="020B0604020202020204" pitchFamily="34" charset="0"/>
              </a:rPr>
              <a:t>Mots de bienvenue </a:t>
            </a:r>
            <a:r>
              <a:rPr lang="fr-CH" sz="1800" b="0" i="0" u="none" strike="noStrike" baseline="0" dirty="0">
                <a:latin typeface="Arial" panose="020B0604020202020204" pitchFamily="34" charset="0"/>
              </a:rPr>
              <a:t>d'Alexandra Nguyen, Doyenne facultaire, </a:t>
            </a:r>
            <a:r>
              <a:rPr lang="fr-CH" sz="1800" i="0" u="none" strike="noStrike" baseline="0" dirty="0">
                <a:latin typeface="Arial" panose="020B0604020202020204" pitchFamily="34" charset="0"/>
              </a:rPr>
              <a:t>Institut et Haute Ecole de la Santé La Source </a:t>
            </a:r>
          </a:p>
          <a:p>
            <a:r>
              <a:rPr lang="fr-CH" sz="1800" b="1" i="0" u="none" strike="noStrike" baseline="0" dirty="0"/>
              <a:t>Les grands enjeux de l’Open science et ses déclinaisons à la HES-SO</a:t>
            </a:r>
            <a:r>
              <a:rPr lang="fr-CH" sz="1800" dirty="0"/>
              <a:t>, Christine Pirinoli, </a:t>
            </a:r>
            <a:r>
              <a:rPr lang="fr-CH" sz="1800" b="0" i="0" u="none" strike="noStrike" baseline="0" dirty="0"/>
              <a:t>Vice-rectrice Recherche et Innovation, HES-SO</a:t>
            </a:r>
          </a:p>
          <a:p>
            <a:r>
              <a:rPr lang="fr-CH" sz="1800" b="1" dirty="0"/>
              <a:t>Présentation des Journées, </a:t>
            </a:r>
            <a:r>
              <a:rPr lang="fr-CH" sz="1800" dirty="0"/>
              <a:t>Isabelle Lucas, Chargée de projet Open science, HES-SO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9E4D-AD78-2A43-B42F-0BE6AC4FC4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813" y="697762"/>
            <a:ext cx="4090987" cy="9731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SOMMAIRE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C3709-1345-0A48-8DDA-43A2D01EF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D1FFC-34C5-9F45-A34C-0B6B69BA12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6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085" y="-1702635"/>
            <a:ext cx="4296252" cy="102632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50554" y="2125320"/>
            <a:ext cx="10609268" cy="1303680"/>
          </a:xfrm>
        </p:spPr>
        <p:txBody>
          <a:bodyPr>
            <a:normAutofit/>
          </a:bodyPr>
          <a:lstStyle/>
          <a:p>
            <a:pPr algn="l"/>
            <a:r>
              <a:rPr lang="fr-FR" sz="3733" dirty="0">
                <a:solidFill>
                  <a:schemeClr val="bg1"/>
                </a:solidFill>
              </a:rPr>
              <a:t>Les Journées Open science</a:t>
            </a:r>
            <a:br>
              <a:rPr lang="fr-FR" sz="3733" dirty="0">
                <a:solidFill>
                  <a:schemeClr val="bg1"/>
                </a:solidFill>
              </a:rPr>
            </a:br>
            <a:r>
              <a:rPr lang="fr-FR" sz="3733" dirty="0">
                <a:solidFill>
                  <a:schemeClr val="bg1"/>
                </a:solidFill>
              </a:rPr>
              <a:t>Accueil </a:t>
            </a:r>
            <a:endParaRPr lang="fr-FR" sz="3733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9366" y="4459122"/>
            <a:ext cx="11030833" cy="1897228"/>
          </a:xfrm>
        </p:spPr>
        <p:txBody>
          <a:bodyPr>
            <a:normAutofit fontScale="92500"/>
          </a:bodyPr>
          <a:lstStyle/>
          <a:p>
            <a:pPr algn="l"/>
            <a:r>
              <a:rPr lang="fr-CH" dirty="0">
                <a:solidFill>
                  <a:schemeClr val="bg1"/>
                </a:solidFill>
              </a:rPr>
              <a:t>A. Nguyen, Doyenne facultaire &amp; S. </a:t>
            </a:r>
            <a:r>
              <a:rPr lang="fr-CH" dirty="0" err="1">
                <a:solidFill>
                  <a:schemeClr val="bg1"/>
                </a:solidFill>
              </a:rPr>
              <a:t>Allimann</a:t>
            </a:r>
            <a:r>
              <a:rPr lang="fr-CH" dirty="0">
                <a:solidFill>
                  <a:schemeClr val="bg1"/>
                </a:solidFill>
              </a:rPr>
              <a:t>, Responsable des Archives Fondation La Source </a:t>
            </a:r>
          </a:p>
          <a:p>
            <a:pPr algn="l"/>
            <a:endParaRPr lang="fr-CH" dirty="0">
              <a:solidFill>
                <a:schemeClr val="bg1"/>
              </a:solidFill>
            </a:endParaRPr>
          </a:p>
          <a:p>
            <a:pPr algn="l"/>
            <a:r>
              <a:rPr lang="fr-CH" dirty="0">
                <a:solidFill>
                  <a:schemeClr val="bg1"/>
                </a:solidFill>
              </a:rPr>
              <a:t>9  Mai 2022</a:t>
            </a:r>
          </a:p>
          <a:p>
            <a:pPr algn="l"/>
            <a:r>
              <a:rPr lang="fr-CH" dirty="0">
                <a:solidFill>
                  <a:schemeClr val="bg1"/>
                </a:solidFill>
              </a:rPr>
              <a:t>Ecole La Source</a:t>
            </a:r>
            <a:endParaRPr lang="fr-FR" dirty="0">
              <a:solidFill>
                <a:schemeClr val="bg1"/>
              </a:solidFill>
            </a:endParaRPr>
          </a:p>
          <a:p>
            <a:pPr algn="l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305104-F7FE-164A-AC43-021EADC0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5" y="276612"/>
            <a:ext cx="1591733" cy="1016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03F22C-46DF-1645-A32F-20D828AF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D0606A-15C8-404B-AFA4-8E40339AE7D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4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867B93-8647-E216-FD9B-9FA6AB955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879" y="6356350"/>
            <a:ext cx="1054520" cy="2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3881AC-CC57-5046-85D4-EAE2A56B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5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A0C1E2-CFCD-E845-B087-5E57AD45A5BD}"/>
              </a:ext>
            </a:extLst>
          </p:cNvPr>
          <p:cNvSpPr txBox="1"/>
          <p:nvPr/>
        </p:nvSpPr>
        <p:spPr>
          <a:xfrm>
            <a:off x="319584" y="170903"/>
            <a:ext cx="11764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1859</a:t>
            </a:r>
            <a:r>
              <a:rPr lang="fr-FR" sz="3200" dirty="0"/>
              <a:t> </a:t>
            </a:r>
            <a:r>
              <a:rPr lang="fr-FR" sz="3200" dirty="0">
                <a:latin typeface="+mj-lt"/>
                <a:ea typeface="+mj-ea"/>
                <a:cs typeface="+mj-cs"/>
              </a:rPr>
              <a:t>Création de l’école des garde-malades de Lausanne -</a:t>
            </a:r>
            <a:r>
              <a:rPr lang="fr-FR" sz="3200" dirty="0"/>
              <a:t> La Source</a:t>
            </a:r>
            <a:r>
              <a:rPr lang="fr-FR" sz="3200" dirty="0">
                <a:latin typeface="+mj-lt"/>
                <a:ea typeface="+mj-ea"/>
                <a:cs typeface="+mj-cs"/>
              </a:rPr>
              <a:t> </a:t>
            </a:r>
          </a:p>
          <a:p>
            <a:r>
              <a:rPr lang="fr-FR" sz="3200" b="1" dirty="0"/>
              <a:t>1890</a:t>
            </a:r>
            <a:r>
              <a:rPr lang="fr-FR" sz="3200" dirty="0">
                <a:latin typeface="+mj-lt"/>
                <a:ea typeface="+mj-ea"/>
                <a:cs typeface="+mj-cs"/>
              </a:rPr>
              <a:t> Ouverture de la Clinique La Source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CD51D9C-210E-A347-9263-CA9A2F03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6177251"/>
            <a:ext cx="752615" cy="468293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BC9AEC89-240F-EA95-BE4B-F9548265076C}"/>
              </a:ext>
            </a:extLst>
          </p:cNvPr>
          <p:cNvGrpSpPr/>
          <p:nvPr/>
        </p:nvGrpSpPr>
        <p:grpSpPr>
          <a:xfrm>
            <a:off x="6789661" y="1467994"/>
            <a:ext cx="5626907" cy="4055815"/>
            <a:chOff x="5092246" y="1100995"/>
            <a:chExt cx="4220180" cy="3041861"/>
          </a:xfrm>
        </p:grpSpPr>
        <p:pic>
          <p:nvPicPr>
            <p:cNvPr id="17" name="Image 16" descr="Une image contenant intérieur, mur, plancher, personne&#10;&#10;Description générée automatiquement">
              <a:extLst>
                <a:ext uri="{FF2B5EF4-FFF2-40B4-BE49-F238E27FC236}">
                  <a16:creationId xmlns:a16="http://schemas.microsoft.com/office/drawing/2014/main" id="{7823ECDC-C3C4-8A3D-576A-1214514FF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2246" y="1100995"/>
              <a:ext cx="3855296" cy="275378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CA6EE2C-CFE2-5FFD-DCAE-3CD66BD12023}"/>
                </a:ext>
              </a:extLst>
            </p:cNvPr>
            <p:cNvSpPr txBox="1"/>
            <p:nvPr/>
          </p:nvSpPr>
          <p:spPr>
            <a:xfrm>
              <a:off x="6238236" y="3904281"/>
              <a:ext cx="307419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67" dirty="0"/>
                <a:t>Opération à la Clinique La Source (1900)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C4949-EA18-31E7-F5B3-A52656DAB310}"/>
              </a:ext>
            </a:extLst>
          </p:cNvPr>
          <p:cNvGrpSpPr/>
          <p:nvPr/>
        </p:nvGrpSpPr>
        <p:grpSpPr>
          <a:xfrm>
            <a:off x="4424047" y="2770587"/>
            <a:ext cx="2694252" cy="3845126"/>
            <a:chOff x="2902223" y="1461298"/>
            <a:chExt cx="2395163" cy="3465966"/>
          </a:xfrm>
        </p:grpSpPr>
        <p:pic>
          <p:nvPicPr>
            <p:cNvPr id="15" name="Image 14" descr="Une image contenant personne, homme, intérieur, complet&#10;&#10;Description générée automatiquement">
              <a:extLst>
                <a:ext uri="{FF2B5EF4-FFF2-40B4-BE49-F238E27FC236}">
                  <a16:creationId xmlns:a16="http://schemas.microsoft.com/office/drawing/2014/main" id="{AC200655-F6EE-8E8C-BB55-FC8E0D96A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6773" y="1461298"/>
              <a:ext cx="2340613" cy="3179234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166044D-574D-1A41-6893-E1CCF71080F8}"/>
                </a:ext>
              </a:extLst>
            </p:cNvPr>
            <p:cNvSpPr txBox="1"/>
            <p:nvPr/>
          </p:nvSpPr>
          <p:spPr>
            <a:xfrm>
              <a:off x="2902223" y="4640531"/>
              <a:ext cx="2140888" cy="28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67" dirty="0"/>
                <a:t>Charles Krafft (1900)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E700116-91D7-6128-B212-2571E4026AFB}"/>
              </a:ext>
            </a:extLst>
          </p:cNvPr>
          <p:cNvGrpSpPr/>
          <p:nvPr/>
        </p:nvGrpSpPr>
        <p:grpSpPr>
          <a:xfrm>
            <a:off x="319584" y="1507269"/>
            <a:ext cx="3976347" cy="3505404"/>
            <a:chOff x="239688" y="1130452"/>
            <a:chExt cx="2982260" cy="262905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088CC2D-20C2-2343-983C-72E93F7F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009" y="1130452"/>
              <a:ext cx="2868939" cy="205601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0772922-95B0-1A0C-AC43-920DD7D0107D}"/>
                </a:ext>
              </a:extLst>
            </p:cNvPr>
            <p:cNvSpPr txBox="1"/>
            <p:nvPr/>
          </p:nvSpPr>
          <p:spPr>
            <a:xfrm>
              <a:off x="239688" y="3182280"/>
              <a:ext cx="978711" cy="57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67" dirty="0"/>
                <a:t>École des garde-malades de Lausanne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A47F19CE-87ED-80EB-5A6B-A9692F6E9A47}"/>
              </a:ext>
            </a:extLst>
          </p:cNvPr>
          <p:cNvSpPr txBox="1"/>
          <p:nvPr/>
        </p:nvSpPr>
        <p:spPr>
          <a:xfrm>
            <a:off x="7462171" y="6491657"/>
            <a:ext cx="2266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solidFill>
                  <a:srgbClr val="000000"/>
                </a:solidFill>
                <a:latin typeface="Calibri" panose="020F0502020204030204" pitchFamily="34" charset="0"/>
              </a:rPr>
              <a:t>©Archives Fondation La Source</a:t>
            </a:r>
            <a:endParaRPr lang="fr-FR" sz="12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CE03525-6726-E16C-8EC8-06598DD35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461" y="6297613"/>
            <a:ext cx="741136" cy="482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701DC42-7DED-012D-43B6-4EE352E36968}"/>
              </a:ext>
            </a:extLst>
          </p:cNvPr>
          <p:cNvGrpSpPr/>
          <p:nvPr/>
        </p:nvGrpSpPr>
        <p:grpSpPr>
          <a:xfrm>
            <a:off x="1538387" y="3603502"/>
            <a:ext cx="1880127" cy="3117975"/>
            <a:chOff x="1680478" y="2492776"/>
            <a:chExt cx="1410095" cy="2338481"/>
          </a:xfrm>
        </p:grpSpPr>
        <p:pic>
          <p:nvPicPr>
            <p:cNvPr id="5" name="Image 4" descr="Une image contenant texte, personne, extérieur, vieux&#10;&#10;Description générée automatiquement">
              <a:extLst>
                <a:ext uri="{FF2B5EF4-FFF2-40B4-BE49-F238E27FC236}">
                  <a16:creationId xmlns:a16="http://schemas.microsoft.com/office/drawing/2014/main" id="{5078C05C-D738-910B-3AC6-C8663C74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0478" y="2492776"/>
              <a:ext cx="1410095" cy="2338481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CF72534-8E21-3EEA-523C-B32E1467206F}"/>
                </a:ext>
              </a:extLst>
            </p:cNvPr>
            <p:cNvSpPr txBox="1"/>
            <p:nvPr/>
          </p:nvSpPr>
          <p:spPr>
            <a:xfrm>
              <a:off x="1680478" y="2510298"/>
              <a:ext cx="1410095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67" dirty="0"/>
                <a:t>V. De Gasparin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6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B554A-B6EA-9448-AC9C-58822A49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789" y="40385"/>
            <a:ext cx="6684212" cy="965364"/>
          </a:xfrm>
        </p:spPr>
        <p:txBody>
          <a:bodyPr>
            <a:normAutofit fontScale="90000"/>
          </a:bodyPr>
          <a:lstStyle/>
          <a:p>
            <a:r>
              <a:rPr lang="fr-FR" dirty="0"/>
              <a:t>: des Sourciennes en Belgique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F19A75-E1A8-714E-BB72-3E04C7C4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6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FB339D-7DF3-8D41-90D0-215854209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6090032"/>
            <a:ext cx="892788" cy="555512"/>
          </a:xfrm>
          <a:prstGeom prst="rect">
            <a:avLst/>
          </a:prstGeom>
        </p:spPr>
      </p:pic>
      <p:pic>
        <p:nvPicPr>
          <p:cNvPr id="17" name="Espace réservé du contenu 3">
            <a:extLst>
              <a:ext uri="{FF2B5EF4-FFF2-40B4-BE49-F238E27FC236}">
                <a16:creationId xmlns:a16="http://schemas.microsoft.com/office/drawing/2014/main" id="{FCB8A65B-5AC2-39A0-B534-B9979651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71502" y="1018832"/>
            <a:ext cx="4362375" cy="3187889"/>
          </a:xfr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FFAB3F0-7FA2-63D0-EDAB-B2853B58D894}"/>
              </a:ext>
            </a:extLst>
          </p:cNvPr>
          <p:cNvGrpSpPr/>
          <p:nvPr/>
        </p:nvGrpSpPr>
        <p:grpSpPr>
          <a:xfrm>
            <a:off x="686753" y="980697"/>
            <a:ext cx="2180902" cy="3264154"/>
            <a:chOff x="539104" y="1010918"/>
            <a:chExt cx="2028889" cy="305905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9D3D8243-F688-7D43-224B-6324382E6649}"/>
                </a:ext>
              </a:extLst>
            </p:cNvPr>
            <p:cNvGrpSpPr/>
            <p:nvPr/>
          </p:nvGrpSpPr>
          <p:grpSpPr>
            <a:xfrm>
              <a:off x="539104" y="1049654"/>
              <a:ext cx="2028889" cy="3020321"/>
              <a:chOff x="641144" y="606100"/>
              <a:chExt cx="2578144" cy="3797303"/>
            </a:xfrm>
          </p:grpSpPr>
          <p:pic>
            <p:nvPicPr>
              <p:cNvPr id="1026" name="Picture 2" descr="Le Docteur Antoine DEPAGE d'après un tableau de L. LAMBERT">
                <a:extLst>
                  <a:ext uri="{FF2B5EF4-FFF2-40B4-BE49-F238E27FC236}">
                    <a16:creationId xmlns:a16="http://schemas.microsoft.com/office/drawing/2014/main" id="{6BF0CF0B-29AC-34F4-8EC4-69EE0DECA2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144" y="606102"/>
                <a:ext cx="2578144" cy="3696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A807A93-3BAA-2F6B-A956-99F7463FB277}"/>
                  </a:ext>
                </a:extLst>
              </p:cNvPr>
              <p:cNvSpPr txBox="1"/>
              <p:nvPr/>
            </p:nvSpPr>
            <p:spPr>
              <a:xfrm rot="16200000">
                <a:off x="-893669" y="2158993"/>
                <a:ext cx="3797303" cy="6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067" dirty="0">
                    <a:solidFill>
                      <a:schemeClr val="bg1"/>
                    </a:solidFill>
                  </a:rPr>
                  <a:t>https://archives.aml-cfwb.be/ressources/public/AML/01342/0408/AML01342_0408.jpg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A5776F3-7DD4-3E41-ACAA-CD198050FCBA}"/>
                </a:ext>
              </a:extLst>
            </p:cNvPr>
            <p:cNvSpPr txBox="1"/>
            <p:nvPr/>
          </p:nvSpPr>
          <p:spPr>
            <a:xfrm>
              <a:off x="1346443" y="1010918"/>
              <a:ext cx="1151513" cy="69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/>
                <a:t>Antoine Depage</a:t>
              </a:r>
            </a:p>
            <a:p>
              <a:pPr algn="r"/>
              <a:r>
                <a:rPr lang="fr-FR" sz="1400" dirty="0"/>
                <a:t>Chirurgien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153CAC7-751C-5F7A-5450-C6F290BE2B46}"/>
              </a:ext>
            </a:extLst>
          </p:cNvPr>
          <p:cNvGrpSpPr/>
          <p:nvPr/>
        </p:nvGrpSpPr>
        <p:grpSpPr>
          <a:xfrm>
            <a:off x="7180423" y="3881586"/>
            <a:ext cx="4121109" cy="2205028"/>
            <a:chOff x="71655" y="2154630"/>
            <a:chExt cx="7936283" cy="1653771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458E603-FBCE-6B3C-F395-8A7ADA8EF302}"/>
                </a:ext>
              </a:extLst>
            </p:cNvPr>
            <p:cNvSpPr txBox="1"/>
            <p:nvPr/>
          </p:nvSpPr>
          <p:spPr>
            <a:xfrm>
              <a:off x="71655" y="2485413"/>
              <a:ext cx="7211081" cy="577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467" b="1" dirty="0"/>
                <a:t>Première Guerre Mondiale 1914-1918</a:t>
              </a:r>
            </a:p>
            <a:p>
              <a:r>
                <a:rPr lang="fr-FR" sz="1467" dirty="0"/>
                <a:t>Stage à l’Hôpital St Pierre, Bruxelles (1915); </a:t>
              </a:r>
            </a:p>
            <a:p>
              <a:r>
                <a:rPr lang="fr-CH" sz="1467" dirty="0"/>
                <a:t>Dans le service du Dr Vandervelde, salle 7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42ED017-BDBD-E7C6-E9CD-E23CCF00DC3F}"/>
                </a:ext>
              </a:extLst>
            </p:cNvPr>
            <p:cNvSpPr txBox="1"/>
            <p:nvPr/>
          </p:nvSpPr>
          <p:spPr>
            <a:xfrm>
              <a:off x="71655" y="3061850"/>
              <a:ext cx="7425110" cy="746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467" b="1" dirty="0"/>
                <a:t>3 Sourciennes </a:t>
              </a:r>
            </a:p>
            <a:p>
              <a:r>
                <a:rPr lang="fr-CH" sz="1467" dirty="0"/>
                <a:t>- Martin, Germaine (volée 1913)</a:t>
              </a:r>
            </a:p>
            <a:p>
              <a:r>
                <a:rPr lang="fr-CH" sz="1467" dirty="0"/>
                <a:t>- Schaeffer, Marguerite (volée 1912)</a:t>
              </a:r>
            </a:p>
            <a:p>
              <a:r>
                <a:rPr lang="fr-CH" sz="1467" dirty="0"/>
                <a:t>- Giogiovich, Germaine (volée 1913)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C44DA63-BD74-7E18-941E-E9C1723FA384}"/>
                </a:ext>
              </a:extLst>
            </p:cNvPr>
            <p:cNvSpPr txBox="1"/>
            <p:nvPr/>
          </p:nvSpPr>
          <p:spPr>
            <a:xfrm>
              <a:off x="3383613" y="2154630"/>
              <a:ext cx="4624325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©Archives Fondation La Source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115B337-7EBD-495C-098A-98196E3F521D}"/>
              </a:ext>
            </a:extLst>
          </p:cNvPr>
          <p:cNvGrpSpPr/>
          <p:nvPr/>
        </p:nvGrpSpPr>
        <p:grpSpPr>
          <a:xfrm>
            <a:off x="3331045" y="2360586"/>
            <a:ext cx="2918741" cy="3349774"/>
            <a:chOff x="6804047" y="1513566"/>
            <a:chExt cx="2189056" cy="2512330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81283FB-F7E1-C004-C4A5-A02E4E66A6FB}"/>
                </a:ext>
              </a:extLst>
            </p:cNvPr>
            <p:cNvSpPr txBox="1"/>
            <p:nvPr/>
          </p:nvSpPr>
          <p:spPr>
            <a:xfrm>
              <a:off x="6804047" y="1513566"/>
              <a:ext cx="1835149" cy="407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67" dirty="0"/>
                <a:t>Edtih Cavell</a:t>
              </a:r>
            </a:p>
            <a:p>
              <a:r>
                <a:rPr lang="fr-FR" sz="1467" dirty="0"/>
                <a:t>Infirmière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A22E97B-F43D-4789-038E-1AF90A64B5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5" t="4830" r="31845" b="54424"/>
            <a:stretch/>
          </p:blipFill>
          <p:spPr bwMode="auto">
            <a:xfrm>
              <a:off x="6848752" y="1909481"/>
              <a:ext cx="2144351" cy="209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F843D8F-1EEF-B00E-62C8-74C5917ACFF2}"/>
                </a:ext>
              </a:extLst>
            </p:cNvPr>
            <p:cNvSpPr txBox="1"/>
            <p:nvPr/>
          </p:nvSpPr>
          <p:spPr>
            <a:xfrm rot="16200000">
              <a:off x="6006522" y="2758648"/>
              <a:ext cx="2095771" cy="438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67" dirty="0">
                  <a:solidFill>
                    <a:schemeClr val="bg1"/>
                  </a:solidFill>
                </a:rPr>
                <a:t>https://upload.wikimedia.org/wikipedia/commons/a/a3/Edith_Louisa_Cavell._Photograph._Wellcome_V0026135.jpg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7146BA62-960D-71CA-7CB5-9F8092C37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2461" y="6297613"/>
            <a:ext cx="741136" cy="482600"/>
          </a:xfrm>
          <a:prstGeom prst="rect">
            <a:avLst/>
          </a:prstGeom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742A523E-A3BC-A38B-59CE-DD2855684D25}"/>
              </a:ext>
            </a:extLst>
          </p:cNvPr>
          <p:cNvSpPr txBox="1">
            <a:spLocks/>
          </p:cNvSpPr>
          <p:nvPr/>
        </p:nvSpPr>
        <p:spPr>
          <a:xfrm>
            <a:off x="3086961" y="61891"/>
            <a:ext cx="2446865" cy="96536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4400" b="1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32821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09601" y="188390"/>
            <a:ext cx="5845743" cy="1365249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4267" b="1" dirty="0">
                <a:ea typeface="Arial" charset="0"/>
                <a:cs typeface="Arial" charset="0"/>
              </a:rPr>
              <a:t>Rencontres scientifiques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AEFB2D-190C-9643-A496-888B2FB7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070BDEA-EE92-D20E-BA76-882E54F2E022}"/>
              </a:ext>
            </a:extLst>
          </p:cNvPr>
          <p:cNvGrpSpPr/>
          <p:nvPr/>
        </p:nvGrpSpPr>
        <p:grpSpPr>
          <a:xfrm>
            <a:off x="8006618" y="3499467"/>
            <a:ext cx="4052831" cy="2784150"/>
            <a:chOff x="404332" y="1165229"/>
            <a:chExt cx="3607583" cy="2330528"/>
          </a:xfrm>
        </p:grpSpPr>
        <p:pic>
          <p:nvPicPr>
            <p:cNvPr id="2050" name="Picture 2" descr="Alexis Carrel, French surgeon">
              <a:extLst>
                <a:ext uri="{FF2B5EF4-FFF2-40B4-BE49-F238E27FC236}">
                  <a16:creationId xmlns:a16="http://schemas.microsoft.com/office/drawing/2014/main" id="{0580A88D-7C24-EFD1-7350-06D97C392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32" y="1165229"/>
              <a:ext cx="3498666" cy="231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7641894-3059-3FD5-27DA-255857B61EA9}"/>
                </a:ext>
              </a:extLst>
            </p:cNvPr>
            <p:cNvSpPr txBox="1"/>
            <p:nvPr/>
          </p:nvSpPr>
          <p:spPr>
            <a:xfrm>
              <a:off x="404332" y="3143555"/>
              <a:ext cx="3607583" cy="352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67" dirty="0">
                  <a:solidFill>
                    <a:schemeClr val="bg1"/>
                  </a:solidFill>
                </a:rPr>
                <a:t>https://media.sciencephoto.com/image/c0164508/800wm/C0164508-Alexis_Carrel,_French_surgeon.jpg</a:t>
              </a:r>
            </a:p>
          </p:txBody>
        </p:sp>
      </p:grpSp>
      <p:pic>
        <p:nvPicPr>
          <p:cNvPr id="2056" name="Picture 8" descr="L'antiseptique Dakin pour soigner les plaies de guerre (1915)">
            <a:extLst>
              <a:ext uri="{FF2B5EF4-FFF2-40B4-BE49-F238E27FC236}">
                <a16:creationId xmlns:a16="http://schemas.microsoft.com/office/drawing/2014/main" id="{2BD6001B-73F1-9151-573C-EB6D3A4C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96" y="332935"/>
            <a:ext cx="4664888" cy="25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162572-0697-1CA2-D9F4-74A43C51A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71" y="6090032"/>
            <a:ext cx="892788" cy="5555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EFFC7-D997-0B71-2C90-0E84F77EECCA}"/>
              </a:ext>
            </a:extLst>
          </p:cNvPr>
          <p:cNvGrpSpPr/>
          <p:nvPr/>
        </p:nvGrpSpPr>
        <p:grpSpPr>
          <a:xfrm>
            <a:off x="3001829" y="3234622"/>
            <a:ext cx="4826938" cy="3366962"/>
            <a:chOff x="-2683" y="925592"/>
            <a:chExt cx="3620203" cy="2525222"/>
          </a:xfrm>
        </p:grpSpPr>
        <p:pic>
          <p:nvPicPr>
            <p:cNvPr id="2054" name="Picture 6" descr="Roads to the Great War: The First World War, Dr. Dakin, and His Wound Care  Solution">
              <a:extLst>
                <a:ext uri="{FF2B5EF4-FFF2-40B4-BE49-F238E27FC236}">
                  <a16:creationId xmlns:a16="http://schemas.microsoft.com/office/drawing/2014/main" id="{00BFAA7A-177B-98DA-4F79-7DE83A2A8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57394"/>
              <a:ext cx="3120238" cy="2151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1C3D25A-A620-F3A6-F239-AF9DDA7B8348}"/>
                </a:ext>
              </a:extLst>
            </p:cNvPr>
            <p:cNvSpPr txBox="1"/>
            <p:nvPr/>
          </p:nvSpPr>
          <p:spPr>
            <a:xfrm rot="16200000">
              <a:off x="-953460" y="1876369"/>
              <a:ext cx="2340280" cy="438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67" dirty="0"/>
                <a:t>http://1.bp.blogspot.com/-Aay0uMjtFm0/U4z_d0ZHYNI/AAAAAAAABm0/zAXyPUiIOL4/s1600/roads_cd_1.jpg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82454D2-B160-6D33-CA06-58021E421F14}"/>
                </a:ext>
              </a:extLst>
            </p:cNvPr>
            <p:cNvSpPr txBox="1"/>
            <p:nvPr/>
          </p:nvSpPr>
          <p:spPr>
            <a:xfrm>
              <a:off x="1981044" y="3200110"/>
              <a:ext cx="1636476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467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Henry Dakin, Chimiste </a:t>
              </a:r>
              <a:endParaRPr lang="fr-FR" sz="1467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08C7E74-70DF-FDB2-D335-31E530015DD8}"/>
                </a:ext>
              </a:extLst>
            </p:cNvPr>
            <p:cNvSpPr txBox="1"/>
            <p:nvPr/>
          </p:nvSpPr>
          <p:spPr>
            <a:xfrm>
              <a:off x="459445" y="3212239"/>
              <a:ext cx="1961013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467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Alexis Carell, </a:t>
              </a:r>
              <a:r>
                <a:rPr lang="fr-CH" sz="1467" dirty="0">
                  <a:latin typeface="Calibri" panose="020F0502020204030204" pitchFamily="34" charset="0"/>
                  <a:cs typeface="Times New Roman" panose="02020603050405020304" pitchFamily="18" charset="0"/>
                </a:rPr>
                <a:t>Médecin</a:t>
              </a:r>
              <a:endParaRPr lang="fr-FR" sz="1467" dirty="0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674EA7A1-DACA-B54B-DAB0-9917DCBB413C}"/>
              </a:ext>
            </a:extLst>
          </p:cNvPr>
          <p:cNvSpPr txBox="1"/>
          <p:nvPr/>
        </p:nvSpPr>
        <p:spPr>
          <a:xfrm rot="16200000">
            <a:off x="5919011" y="1109467"/>
            <a:ext cx="2768779" cy="74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67" dirty="0">
                <a:solidFill>
                  <a:schemeClr val="bg1"/>
                </a:solidFill>
              </a:rPr>
              <a:t>https://encrypted-tbn0.gstatic.com/images?q=tbn:ANd9GcS-nA4lja_fPADoPoNQ3LN80VvOIeUgyoO9j4_QVrTxl0qSGuDWLf6rbptc2CzNn44idy8&amp;usqp=CAU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8F26934-68B2-5D14-A1F7-F23E4340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2461" y="6297613"/>
            <a:ext cx="741136" cy="4826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E8DF9A4-B4C0-55CD-281E-264939B268D8}"/>
              </a:ext>
            </a:extLst>
          </p:cNvPr>
          <p:cNvSpPr txBox="1"/>
          <p:nvPr/>
        </p:nvSpPr>
        <p:spPr>
          <a:xfrm>
            <a:off x="621791" y="1150506"/>
            <a:ext cx="621137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dirty="0">
                <a:solidFill>
                  <a:srgbClr val="000000"/>
                </a:solidFill>
                <a:latin typeface="Calibri" panose="020F0502020204030204" pitchFamily="34" charset="0"/>
              </a:rPr>
              <a:t>Première Guerre Mondiale 1914-1918</a:t>
            </a:r>
          </a:p>
          <a:p>
            <a:r>
              <a:rPr lang="fr-CH" sz="1867" dirty="0">
                <a:solidFill>
                  <a:srgbClr val="000000"/>
                </a:solidFill>
                <a:latin typeface="Calibri" panose="020F0502020204030204" pitchFamily="34" charset="0"/>
              </a:rPr>
              <a:t>Ambulance Dr A. Carrel, Compiègne France, soins de guerre.</a:t>
            </a:r>
            <a:endParaRPr lang="fr-FR" sz="1867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C20370B-A865-F612-951D-38AB03EFB94F}"/>
              </a:ext>
            </a:extLst>
          </p:cNvPr>
          <p:cNvGrpSpPr/>
          <p:nvPr/>
        </p:nvGrpSpPr>
        <p:grpSpPr>
          <a:xfrm>
            <a:off x="216113" y="2035302"/>
            <a:ext cx="3163223" cy="2562438"/>
            <a:chOff x="1451262" y="3057524"/>
            <a:chExt cx="2602460" cy="2059802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3C39165-2398-FE61-81D0-173CE26BE653}"/>
                </a:ext>
              </a:extLst>
            </p:cNvPr>
            <p:cNvGrpSpPr/>
            <p:nvPr/>
          </p:nvGrpSpPr>
          <p:grpSpPr>
            <a:xfrm>
              <a:off x="1451262" y="3057524"/>
              <a:ext cx="2602460" cy="2059802"/>
              <a:chOff x="1451262" y="3057524"/>
              <a:chExt cx="2602460" cy="2059802"/>
            </a:xfrm>
          </p:grpSpPr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A7C0BFB1-53BD-1E24-86CC-B09521D2A2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18" r="15171"/>
              <a:stretch/>
            </p:blipFill>
            <p:spPr bwMode="auto">
              <a:xfrm>
                <a:off x="1451262" y="3057524"/>
                <a:ext cx="2580644" cy="1914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0026076-F552-D8AD-7644-9A88E4A3FA67}"/>
                  </a:ext>
                </a:extLst>
              </p:cNvPr>
              <p:cNvSpPr txBox="1"/>
              <p:nvPr/>
            </p:nvSpPr>
            <p:spPr>
              <a:xfrm>
                <a:off x="1473078" y="4647103"/>
                <a:ext cx="2580644" cy="470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067" dirty="0">
                    <a:solidFill>
                      <a:schemeClr val="bg1"/>
                    </a:solidFill>
                  </a:rPr>
                  <a:t>https://francearchives.fr/fr/file/8da62615b0023dd597a5b69db5ebf59c17d6d3c7/23_Marie_Curie_MCP.jpg.png</a:t>
                </a: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D6AE3BB-BD67-D7AF-BBA3-A2709BB849BB}"/>
                </a:ext>
              </a:extLst>
            </p:cNvPr>
            <p:cNvSpPr txBox="1"/>
            <p:nvPr/>
          </p:nvSpPr>
          <p:spPr>
            <a:xfrm>
              <a:off x="1451262" y="3116238"/>
              <a:ext cx="952595" cy="43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67" dirty="0">
                  <a:solidFill>
                    <a:schemeClr val="bg1"/>
                  </a:solidFill>
                </a:rPr>
                <a:t>Marie Curie</a:t>
              </a:r>
            </a:p>
            <a:p>
              <a:r>
                <a:rPr lang="fr-FR" sz="1467" dirty="0">
                  <a:solidFill>
                    <a:schemeClr val="bg1"/>
                  </a:solidFill>
                </a:rPr>
                <a:t>Physicienne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1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35D85-2027-3137-D702-710326AD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11" y="297933"/>
            <a:ext cx="11339623" cy="906585"/>
          </a:xfrm>
        </p:spPr>
        <p:txBody>
          <a:bodyPr/>
          <a:lstStyle/>
          <a:p>
            <a:r>
              <a:rPr lang="fr-FR" dirty="0"/>
              <a:t>Soins, expérimentations, nouveaux traitements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5DBF1E-1A88-77E0-181D-BEA15F9E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606A-15C8-404B-AFA4-8E40339AE7D8}" type="slidenum">
              <a:rPr lang="fr-FR" smtClean="0"/>
              <a:t>8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61FE71-D04E-767A-8F49-B737FC089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6090032"/>
            <a:ext cx="892788" cy="5555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8EFD6DB-FC1E-D909-5C97-2B08579BE2F0}"/>
              </a:ext>
            </a:extLst>
          </p:cNvPr>
          <p:cNvSpPr txBox="1"/>
          <p:nvPr/>
        </p:nvSpPr>
        <p:spPr>
          <a:xfrm>
            <a:off x="1237177" y="6413701"/>
            <a:ext cx="2266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solidFill>
                  <a:srgbClr val="000000"/>
                </a:solidFill>
                <a:latin typeface="Calibri" panose="020F0502020204030204" pitchFamily="34" charset="0"/>
              </a:rPr>
              <a:t>©Archives Fondation La Source</a:t>
            </a:r>
            <a:endParaRPr lang="fr-FR" sz="120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77794F-2619-9ACC-00C3-FD45EA621E91}"/>
              </a:ext>
            </a:extLst>
          </p:cNvPr>
          <p:cNvGrpSpPr/>
          <p:nvPr/>
        </p:nvGrpSpPr>
        <p:grpSpPr>
          <a:xfrm>
            <a:off x="4038964" y="2556745"/>
            <a:ext cx="2826177" cy="4270479"/>
            <a:chOff x="3030208" y="1689784"/>
            <a:chExt cx="2119633" cy="3202859"/>
          </a:xfrm>
        </p:grpSpPr>
        <p:pic>
          <p:nvPicPr>
            <p:cNvPr id="9" name="Image 8" descr="Une image contenant personne&#10;&#10;Description générée automatiquement">
              <a:extLst>
                <a:ext uri="{FF2B5EF4-FFF2-40B4-BE49-F238E27FC236}">
                  <a16:creationId xmlns:a16="http://schemas.microsoft.com/office/drawing/2014/main" id="{2AD4F728-A78B-4970-48E9-72A44F079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2900" y="1689784"/>
              <a:ext cx="2056941" cy="2877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C48C998-3AB0-2316-715C-533F98B748CD}"/>
                </a:ext>
              </a:extLst>
            </p:cNvPr>
            <p:cNvSpPr txBox="1"/>
            <p:nvPr/>
          </p:nvSpPr>
          <p:spPr>
            <a:xfrm>
              <a:off x="3030208" y="4546394"/>
              <a:ext cx="2119633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Cochard, Louise (sourcienne, volée 1912)</a:t>
              </a:r>
            </a:p>
            <a:p>
              <a:r>
                <a:rPr lang="fr-CH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Irrigation d'une plaie.</a:t>
              </a:r>
              <a:endParaRPr lang="fr-FR" sz="1200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7FAAEEE-FC8F-1947-F6F8-71175AE8D91D}"/>
              </a:ext>
            </a:extLst>
          </p:cNvPr>
          <p:cNvGrpSpPr/>
          <p:nvPr/>
        </p:nvGrpSpPr>
        <p:grpSpPr>
          <a:xfrm>
            <a:off x="6948730" y="1938749"/>
            <a:ext cx="5096933" cy="3765266"/>
            <a:chOff x="5248639" y="1078835"/>
            <a:chExt cx="3822700" cy="2823949"/>
          </a:xfrm>
        </p:grpSpPr>
        <p:pic>
          <p:nvPicPr>
            <p:cNvPr id="5" name="Image 4" descr="Une image contenant intérieur, blanc, vieux&#10;&#10;Description générée automatiquement">
              <a:extLst>
                <a:ext uri="{FF2B5EF4-FFF2-40B4-BE49-F238E27FC236}">
                  <a16:creationId xmlns:a16="http://schemas.microsoft.com/office/drawing/2014/main" id="{7DB0F784-0E1E-14B3-68CA-34F512D4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8639" y="1078835"/>
              <a:ext cx="3822700" cy="26162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C9C0BAD-96A9-EBA8-C244-CE9DFC9B271D}"/>
                </a:ext>
              </a:extLst>
            </p:cNvPr>
            <p:cNvSpPr txBox="1"/>
            <p:nvPr/>
          </p:nvSpPr>
          <p:spPr>
            <a:xfrm>
              <a:off x="5292682" y="3695035"/>
              <a:ext cx="3222668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Chapuis, Rose (volée 1910): irrigation du bras. </a:t>
              </a:r>
              <a:endParaRPr lang="fr-FR" sz="1200" dirty="0"/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F937F305-220A-4DFF-6A4F-27CB2F3F3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461" y="6297613"/>
            <a:ext cx="741136" cy="4826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3C751584-293B-388E-BC9A-E978EAF16D38}"/>
              </a:ext>
            </a:extLst>
          </p:cNvPr>
          <p:cNvGrpSpPr/>
          <p:nvPr/>
        </p:nvGrpSpPr>
        <p:grpSpPr>
          <a:xfrm>
            <a:off x="100122" y="2010255"/>
            <a:ext cx="3859085" cy="3169621"/>
            <a:chOff x="75091" y="1507691"/>
            <a:chExt cx="2894314" cy="2377216"/>
          </a:xfrm>
        </p:grpSpPr>
        <p:pic>
          <p:nvPicPr>
            <p:cNvPr id="11" name="Image 10" descr="Une image contenant texte, intérieur, dormant&#10;&#10;Description générée automatiquement">
              <a:extLst>
                <a:ext uri="{FF2B5EF4-FFF2-40B4-BE49-F238E27FC236}">
                  <a16:creationId xmlns:a16="http://schemas.microsoft.com/office/drawing/2014/main" id="{DD4384BE-AA46-49F9-C4D5-FB3DC962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740" y="1507691"/>
              <a:ext cx="2808665" cy="203096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5D7445-FA44-2B3A-00F6-142FEB93CC85}"/>
                </a:ext>
              </a:extLst>
            </p:cNvPr>
            <p:cNvSpPr txBox="1"/>
            <p:nvPr/>
          </p:nvSpPr>
          <p:spPr>
            <a:xfrm>
              <a:off x="75091" y="3538658"/>
              <a:ext cx="280866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"Prise de microbes" d'une grande plaie de la jambe et du pied 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20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C11F509-931E-A234-EB76-84D2C103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45310"/>
            <a:ext cx="4742993" cy="29612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2AA637-3E59-FA85-E1B7-55133319C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241" y="1892517"/>
            <a:ext cx="4728015" cy="306682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D1B669-C35A-BEFE-4A6E-924AEA78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E1D0606A-15C8-404B-AFA4-8E40339AE7D8}" type="slidenum">
              <a:rPr lang="en-US" sz="1600"/>
              <a:pPr defTabSz="1219170">
                <a:lnSpc>
                  <a:spcPct val="90000"/>
                </a:lnSpc>
                <a:spcAft>
                  <a:spcPts val="800"/>
                </a:spcAft>
              </a:pPr>
              <a:t>9</a:t>
            </a:fld>
            <a:endParaRPr lang="en-US" sz="16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AFF002-855A-9A7B-6641-37E3D3D358AB}"/>
              </a:ext>
            </a:extLst>
          </p:cNvPr>
          <p:cNvSpPr txBox="1"/>
          <p:nvPr/>
        </p:nvSpPr>
        <p:spPr>
          <a:xfrm>
            <a:off x="247240" y="6356350"/>
            <a:ext cx="10379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Remerciements à Séverine </a:t>
            </a:r>
            <a:r>
              <a:rPr lang="fr-FR" sz="2400" dirty="0" err="1"/>
              <a:t>Allimann</a:t>
            </a:r>
            <a:r>
              <a:rPr lang="fr-FR" sz="2400" dirty="0"/>
              <a:t>, responsable des archives de la Fondation La Source</a:t>
            </a:r>
          </a:p>
        </p:txBody>
      </p:sp>
    </p:spTree>
    <p:extLst>
      <p:ext uri="{BB962C8B-B14F-4D97-AF65-F5344CB8AC3E}">
        <p14:creationId xmlns:p14="http://schemas.microsoft.com/office/powerpoint/2010/main" val="625487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6005392A0F246900A00A7908E29B1" ma:contentTypeVersion="7" ma:contentTypeDescription="Crée un document." ma:contentTypeScope="" ma:versionID="53f287de6ac82a2b6cd3a8f7feba7815">
  <xsd:schema xmlns:xsd="http://www.w3.org/2001/XMLSchema" xmlns:xs="http://www.w3.org/2001/XMLSchema" xmlns:p="http://schemas.microsoft.com/office/2006/metadata/properties" xmlns:ns2="e573110b-4ebb-462a-aaf3-c0b9b17f487a" targetNamespace="http://schemas.microsoft.com/office/2006/metadata/properties" ma:root="true" ma:fieldsID="6c296c21a3a3b970ebd032b60a63e413" ns2:_="">
    <xsd:import namespace="e573110b-4ebb-462a-aaf3-c0b9b17f48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3110b-4ebb-462a-aaf3-c0b9b17f48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59CAA4-735D-4ADA-93B0-A8A065D1CA1F}">
  <ds:schemaRefs>
    <ds:schemaRef ds:uri="http://schemas.microsoft.com/office/2006/metadata/properties"/>
    <ds:schemaRef ds:uri="http://schemas.microsoft.com/office/infopath/2007/PartnerControls"/>
    <ds:schemaRef ds:uri="af2dd5d7-3211-4b36-96f4-f2714d44eb2a"/>
    <ds:schemaRef ds:uri="a2ba81c1-35e9-4ce7-815b-5d3874952508"/>
    <ds:schemaRef ds:uri="953b5d89-6987-4fe6-992a-0f54baff293a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0B6E4FF-1269-4B5D-98D7-736D0ED347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882D98-AB34-4685-BEDB-69E4C1560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3110b-4ebb-462a-aaf3-c0b9b17f48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1403</Words>
  <Application>Microsoft Office PowerPoint</Application>
  <PresentationFormat>Grand écran</PresentationFormat>
  <Paragraphs>178</Paragraphs>
  <Slides>20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Franklin Gothic Book</vt:lpstr>
      <vt:lpstr>Helvetica Now Text</vt:lpstr>
      <vt:lpstr>Helvetica Now Text ExtraBold</vt:lpstr>
      <vt:lpstr>Symbol</vt:lpstr>
      <vt:lpstr>Wingdings</vt:lpstr>
      <vt:lpstr>Office Theme</vt:lpstr>
      <vt:lpstr>Thème Office</vt:lpstr>
      <vt:lpstr>Présentation PowerPoint</vt:lpstr>
      <vt:lpstr>           Groupe de travail Event de la Communauté Open science   Laurent Amiotte-Suchet, Chargé de Ra&amp;D (HESAV-VD)   Marie-Laure Berchel, (La Source-VD)  Alexandre Cotting, Professeur-e HES Associé-e  (HEG-VS)   Marylène Grzesiak, Bibliothécaire (HEIG-VD)  Isabelle Lucas, Chargée de projet Open Science (HES-SO)   Sandrine Pernier, Bibliothécaire (HEPIA-GE),   Cristina Simon-Martinez, Assistant-e post-doc (HEdS-VS)   Pour rejoindre la Communauté Open science, envoyez un mail à Isabelle.lucas@hes.so.ch </vt:lpstr>
      <vt:lpstr>Présentation PowerPoint</vt:lpstr>
      <vt:lpstr>Les Journées Open science Accueil </vt:lpstr>
      <vt:lpstr>Présentation PowerPoint</vt:lpstr>
      <vt:lpstr>: des Sourciennes en Belgique</vt:lpstr>
      <vt:lpstr>Rencontres scientifiques</vt:lpstr>
      <vt:lpstr>Soins, expérimentations, nouveaux traitements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Helvetica now</dc:title>
  <dc:creator>Guillaume Perotin</dc:creator>
  <cp:lastModifiedBy>Lucas Isabelle</cp:lastModifiedBy>
  <cp:revision>105</cp:revision>
  <cp:lastPrinted>2021-11-26T13:57:47Z</cp:lastPrinted>
  <dcterms:created xsi:type="dcterms:W3CDTF">2021-09-21T08:07:04Z</dcterms:created>
  <dcterms:modified xsi:type="dcterms:W3CDTF">2022-05-09T07:09:26Z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0x0101006966005392A0F246900A00A7908E29B1</vt:lpwstr>
  </property>
  <property fmtid="{D5CDD505-2E9C-101B-9397-08002B2CF9AE}" pid="3" name="_dlc_DocIdItemGuid">
    <vt:lpwstr>3d33d91f-2a26-41ae-b8ff-49cfc7f709c8</vt:lpwstr>
  </property>
  <property fmtid="{D5CDD505-2E9C-101B-9397-08002B2CF9AE}" pid="4" name="Entite">
    <vt:lpwstr>14881;#Communication|c8be476c-b7f6-40df-b451-1d3d9cc26b5c</vt:lpwstr>
  </property>
  <property fmtid="{D5CDD505-2E9C-101B-9397-08002B2CF9AE}" pid="5" name="DestinataireHESSO">
    <vt:lpwstr/>
  </property>
  <property fmtid="{D5CDD505-2E9C-101B-9397-08002B2CF9AE}" pid="6" name="Destinataire">
    <vt:lpwstr/>
  </property>
  <property fmtid="{D5CDD505-2E9C-101B-9397-08002B2CF9AE}" pid="7" name="Expediteur">
    <vt:lpwstr/>
  </property>
  <property fmtid="{D5CDD505-2E9C-101B-9397-08002B2CF9AE}" pid="8" name="Theme">
    <vt:lpwstr>14908;#Communication|f828701b-649d-4b4b-96b7-2951249b0324</vt:lpwstr>
  </property>
  <property fmtid="{D5CDD505-2E9C-101B-9397-08002B2CF9AE}" pid="9" name="Dossier0">
    <vt:lpwstr/>
  </property>
  <property fmtid="{D5CDD505-2E9C-101B-9397-08002B2CF9AE}" pid="10" name="_TypeDocument">
    <vt:lpwstr>14874;#Modèle|2575e6a8-411d-415f-b48e-64127d8ca403</vt:lpwstr>
  </property>
  <property fmtid="{D5CDD505-2E9C-101B-9397-08002B2CF9AE}" pid="11" name="ExpediteurHESSO">
    <vt:lpwstr/>
  </property>
</Properties>
</file>