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2"/>
  </p:notesMasterIdLst>
  <p:sldIdLst>
    <p:sldId id="258" r:id="rId3"/>
    <p:sldId id="259" r:id="rId4"/>
    <p:sldId id="770" r:id="rId5"/>
    <p:sldId id="802" r:id="rId6"/>
    <p:sldId id="803" r:id="rId7"/>
    <p:sldId id="811" r:id="rId8"/>
    <p:sldId id="812" r:id="rId9"/>
    <p:sldId id="817" r:id="rId10"/>
    <p:sldId id="809" r:id="rId11"/>
    <p:sldId id="810" r:id="rId12"/>
    <p:sldId id="813" r:id="rId13"/>
    <p:sldId id="815" r:id="rId14"/>
    <p:sldId id="816" r:id="rId15"/>
    <p:sldId id="800" r:id="rId16"/>
    <p:sldId id="771" r:id="rId17"/>
    <p:sldId id="791" r:id="rId18"/>
    <p:sldId id="789" r:id="rId19"/>
    <p:sldId id="792" r:id="rId20"/>
    <p:sldId id="790" r:id="rId21"/>
    <p:sldId id="794" r:id="rId22"/>
    <p:sldId id="793" r:id="rId23"/>
    <p:sldId id="778" r:id="rId24"/>
    <p:sldId id="772" r:id="rId25"/>
    <p:sldId id="818" r:id="rId26"/>
    <p:sldId id="788" r:id="rId27"/>
    <p:sldId id="795" r:id="rId28"/>
    <p:sldId id="796" r:id="rId29"/>
    <p:sldId id="798" r:id="rId30"/>
    <p:sldId id="799" r:id="rId31"/>
    <p:sldId id="821" r:id="rId32"/>
    <p:sldId id="804" r:id="rId33"/>
    <p:sldId id="805" r:id="rId34"/>
    <p:sldId id="806" r:id="rId35"/>
    <p:sldId id="807" r:id="rId36"/>
    <p:sldId id="819" r:id="rId37"/>
    <p:sldId id="820" r:id="rId38"/>
    <p:sldId id="257" r:id="rId39"/>
    <p:sldId id="808" r:id="rId40"/>
    <p:sldId id="781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6"/>
    <p:restoredTop sz="94694"/>
  </p:normalViewPr>
  <p:slideViewPr>
    <p:cSldViewPr snapToGrid="0">
      <p:cViewPr varScale="1">
        <p:scale>
          <a:sx n="106" d="100"/>
          <a:sy n="106" d="100"/>
        </p:scale>
        <p:origin x="2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7FE13-22AF-4A45-8EEB-5C4338438623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4424F-59BC-874F-A65A-EE10562056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09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B6D9-3105-E949-92A0-F0E0DF18253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787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fr-CH" b="1" i="0" u="none" strike="noStrike" dirty="0">
              <a:solidFill>
                <a:srgbClr val="D1D5DB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fr-CH" b="1" i="0" u="none" strike="noStrike" dirty="0">
                <a:solidFill>
                  <a:srgbClr val="D1D5DB"/>
                </a:solidFill>
                <a:effectLst/>
                <a:latin typeface="Söhne"/>
              </a:rPr>
              <a:t>Flexibilité</a:t>
            </a:r>
            <a:r>
              <a:rPr lang="fr-CH" b="0" i="0" u="none" strike="noStrike" dirty="0">
                <a:solidFill>
                  <a:srgbClr val="D1D5DB"/>
                </a:solidFill>
                <a:effectLst/>
                <a:latin typeface="Söhne"/>
              </a:rPr>
              <a:t>: Les étudiants ont accès à différents formats, ce qui répond à divers besoins pédagogiques. Les enregistrements ne remplacent pas les cours mais offrent un format alternatif pour compléter le cours en direct.</a:t>
            </a:r>
          </a:p>
          <a:p>
            <a:pPr algn="l">
              <a:buFont typeface="+mj-lt"/>
              <a:buAutoNum type="arabicPeriod"/>
            </a:pPr>
            <a:r>
              <a:rPr lang="fr-CH" b="1" i="0" u="none" strike="noStrike" dirty="0">
                <a:solidFill>
                  <a:srgbClr val="D1D5DB"/>
                </a:solidFill>
                <a:effectLst/>
                <a:latin typeface="Söhne"/>
              </a:rPr>
              <a:t>Soutien pour divers besoins</a:t>
            </a:r>
            <a:r>
              <a:rPr lang="fr-CH" b="0" i="0" u="none" strike="noStrike" dirty="0">
                <a:solidFill>
                  <a:srgbClr val="D1D5DB"/>
                </a:solidFill>
                <a:effectLst/>
                <a:latin typeface="Söhne"/>
              </a:rPr>
              <a:t>: Ces enregistrements aident notamment les étudiants malvoyants, dyslexiques, autistes, ceux éprouvant des difficultés à assister physiquement, ceux pour qui l'anglais n'est pas la première langue, ou ceux ayant des difficultés avec des termes techniques.</a:t>
            </a:r>
          </a:p>
          <a:p>
            <a:pPr algn="l">
              <a:buFont typeface="+mj-lt"/>
              <a:buAutoNum type="arabicPeriod"/>
            </a:pPr>
            <a:r>
              <a:rPr lang="fr-CH" b="1" i="0" u="none" strike="noStrike" dirty="0">
                <a:solidFill>
                  <a:srgbClr val="D1D5DB"/>
                </a:solidFill>
                <a:effectLst/>
                <a:latin typeface="Söhne"/>
              </a:rPr>
              <a:t>Amélioration de l'accessibilité in-situ</a:t>
            </a:r>
            <a:r>
              <a:rPr lang="fr-CH" b="0" i="0" u="none" strike="noStrike" dirty="0">
                <a:solidFill>
                  <a:srgbClr val="D1D5DB"/>
                </a:solidFill>
                <a:effectLst/>
                <a:latin typeface="Söhne"/>
              </a:rPr>
              <a:t>: En enregistrant les cours, les professeurs sont incités à utiliser des microphones, améliorant ainsi l'expérience auditive des étudiants présents. De plus, l'utilisation de micros "</a:t>
            </a:r>
            <a:r>
              <a:rPr lang="fr-CH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Catchbox</a:t>
            </a:r>
            <a:r>
              <a:rPr lang="fr-CH" b="0" i="0" u="none" strike="noStrike" dirty="0">
                <a:solidFill>
                  <a:srgbClr val="D1D5DB"/>
                </a:solidFill>
                <a:effectLst/>
                <a:latin typeface="Söhne"/>
              </a:rPr>
              <a:t>", qui peuvent être lancés aux étudiants, permet d'inclure leurs interventions.</a:t>
            </a:r>
          </a:p>
          <a:p>
            <a:pPr algn="l">
              <a:buFont typeface="+mj-lt"/>
              <a:buAutoNum type="arabicPeriod"/>
            </a:pPr>
            <a:r>
              <a:rPr lang="fr-CH" b="1" i="0" u="none" strike="noStrike" dirty="0">
                <a:solidFill>
                  <a:srgbClr val="D1D5DB"/>
                </a:solidFill>
                <a:effectLst/>
                <a:latin typeface="Söhne"/>
              </a:rPr>
              <a:t>Visualisation améliorée</a:t>
            </a:r>
            <a:r>
              <a:rPr lang="fr-CH" b="0" i="0" u="none" strike="noStrike" dirty="0">
                <a:solidFill>
                  <a:srgbClr val="D1D5DB"/>
                </a:solidFill>
                <a:effectLst/>
                <a:latin typeface="Söhne"/>
              </a:rPr>
              <a:t>: Les vidéos "Replay" offrent la possibilité de zoomer sur des tableaux, améliorant l'expérience pour ceux assis au fond des salles.</a:t>
            </a:r>
          </a:p>
          <a:p>
            <a:pPr algn="l">
              <a:buFont typeface="+mj-lt"/>
              <a:buAutoNum type="arabicPeriod"/>
            </a:pPr>
            <a:r>
              <a:rPr lang="fr-CH" b="1" i="0" u="none" strike="noStrike" dirty="0">
                <a:solidFill>
                  <a:srgbClr val="D1D5DB"/>
                </a:solidFill>
                <a:effectLst/>
                <a:latin typeface="Söhne"/>
              </a:rPr>
              <a:t>Supports complémentaires</a:t>
            </a:r>
            <a:r>
              <a:rPr lang="fr-CH" b="0" i="0" u="none" strike="noStrike" dirty="0">
                <a:solidFill>
                  <a:srgbClr val="D1D5DB"/>
                </a:solidFill>
                <a:effectLst/>
                <a:latin typeface="Söhne"/>
              </a:rPr>
              <a:t>: Les enregistrements sont accessibles dans un environnement VLE sécurisé, à côté d'autres ressources comme des textes, des documents PDF et des diapositives. Ces matériaux peuvent être adaptés selon les besoins, comme en ajoutant des sous-titres ou en fournissant des transcriptions.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B6D9-3105-E949-92A0-F0E0DF18253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254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B6D9-3105-E949-92A0-F0E0DF18253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232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B6D9-3105-E949-92A0-F0E0DF18253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815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B6D9-3105-E949-92A0-F0E0DF18253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98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B6D9-3105-E949-92A0-F0E0DF18253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B6D9-3105-E949-92A0-F0E0DF18253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886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B6D9-3105-E949-92A0-F0E0DF18253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698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B6D9-3105-E949-92A0-F0E0DF18253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6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B6D9-3105-E949-92A0-F0E0DF18253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818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B6D9-3105-E949-92A0-F0E0DF18253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410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B6D9-3105-E949-92A0-F0E0DF18253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679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B6D9-3105-E949-92A0-F0E0DF18253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053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B6D9-3105-E949-92A0-F0E0DF18253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46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F874C-71FC-5A7D-5096-7C4F02451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BCC4C4-CCF6-55C9-3188-DA4FAFEBD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783D73-FAA3-FD84-BF69-6F400C11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E193-0821-6F42-AEEE-6FFF230280FC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EE8274-DFFB-DBFB-B76A-469D2D00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6B2EDE-D9BE-BAAB-720F-40B04672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DF0D-7585-AE47-84C8-577C655C4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26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38007-DECB-DCC2-8644-7CC48710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7811CB-8361-3201-5D18-C4DCE3A36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058117-1499-1075-D93C-8AB37E9D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E193-0821-6F42-AEEE-6FFF230280FC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720ABC-C697-B82C-FD2A-387004214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945083-60FC-927C-726D-A3575FD3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DF0D-7585-AE47-84C8-577C655C4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13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8AAE35A-E682-1A6A-9DD8-F81C39113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FE1091E-EE35-90D7-6F86-FD6DA0FBA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A37294-3F06-8A3E-7379-5EDAC568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E193-0821-6F42-AEEE-6FFF230280FC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139A2A-1887-30F0-234D-7173542A4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4162B2-7C3A-D32A-F9F6-CDFBCDB3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DF0D-7585-AE47-84C8-577C655C4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95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rgbClr val="008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54D345-F01F-544A-863F-D7FF72721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8536" y="0"/>
            <a:ext cx="8083463" cy="3602038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B09ECA-956A-F949-B19B-E54F9176A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8535" y="3856796"/>
            <a:ext cx="808346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D59BF4D9-F2C1-FC4E-B4DE-640132DB84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8916" y="5767317"/>
            <a:ext cx="2665089" cy="9292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A30280-DDEC-0743-B4B8-7528D9AF0D89}"/>
              </a:ext>
            </a:extLst>
          </p:cNvPr>
          <p:cNvSpPr/>
          <p:nvPr userDrawn="1"/>
        </p:nvSpPr>
        <p:spPr>
          <a:xfrm>
            <a:off x="0" y="0"/>
            <a:ext cx="236306" cy="6858000"/>
          </a:xfrm>
          <a:prstGeom prst="rect">
            <a:avLst/>
          </a:prstGeom>
          <a:solidFill>
            <a:srgbClr val="FC7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fr-FR" sz="1050" dirty="0">
                <a:latin typeface="Luciole" panose="020B0500020200000003" pitchFamily="34" charset="0"/>
              </a:rPr>
              <a:t>Approfondissement pédagogique</a:t>
            </a:r>
          </a:p>
        </p:txBody>
      </p:sp>
      <p:pic>
        <p:nvPicPr>
          <p:cNvPr id="5" name="Image 4" descr="Une image contenant texte, personne, intérieur, portable&#10;&#10;Description générée automatiquement">
            <a:extLst>
              <a:ext uri="{FF2B5EF4-FFF2-40B4-BE49-F238E27FC236}">
                <a16:creationId xmlns:a16="http://schemas.microsoft.com/office/drawing/2014/main" id="{7F8D700E-D7B0-E133-4916-A92DB8C72B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6305" y="-1"/>
            <a:ext cx="3872229" cy="68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12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rgbClr val="008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E84BF-0D36-0F49-A3D1-BB194443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6" y="439388"/>
            <a:ext cx="6700513" cy="3381726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C15E61-A551-C24D-926C-0D62D3558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306" y="4254214"/>
            <a:ext cx="670051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EAB4B1-A502-3045-B920-6D8035451871}"/>
              </a:ext>
            </a:extLst>
          </p:cNvPr>
          <p:cNvSpPr/>
          <p:nvPr userDrawn="1"/>
        </p:nvSpPr>
        <p:spPr>
          <a:xfrm>
            <a:off x="0" y="0"/>
            <a:ext cx="236306" cy="6858000"/>
          </a:xfrm>
          <a:prstGeom prst="rect">
            <a:avLst/>
          </a:prstGeom>
          <a:solidFill>
            <a:srgbClr val="FC7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endParaRPr lang="fr-FR" sz="1050" dirty="0">
              <a:latin typeface="Luciole" panose="020B05000202000000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A03163-8913-2A43-A329-8E6EDB1D04EA}"/>
              </a:ext>
            </a:extLst>
          </p:cNvPr>
          <p:cNvSpPr/>
          <p:nvPr userDrawn="1"/>
        </p:nvSpPr>
        <p:spPr>
          <a:xfrm>
            <a:off x="6936819" y="0"/>
            <a:ext cx="52551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094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D91530-9771-204F-B9B6-FFC9697D5D22}"/>
              </a:ext>
            </a:extLst>
          </p:cNvPr>
          <p:cNvSpPr/>
          <p:nvPr userDrawn="1"/>
        </p:nvSpPr>
        <p:spPr>
          <a:xfrm>
            <a:off x="11714480" y="0"/>
            <a:ext cx="477520" cy="6858000"/>
          </a:xfrm>
          <a:prstGeom prst="rect">
            <a:avLst/>
          </a:prstGeom>
          <a:solidFill>
            <a:srgbClr val="008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Luciole" panose="020B0500020200000003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24529E-F3C3-3441-A6DC-27B6A5A7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55"/>
            <a:ext cx="1107948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BC8188-0B65-1E4D-986D-F4EB3203C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615440"/>
            <a:ext cx="11079480" cy="45615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556EC2-391B-6E4B-BB39-71204C52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480" y="6432154"/>
            <a:ext cx="47752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Luciole" panose="020B0500020200000003" pitchFamily="34" charset="0"/>
              </a:defRPr>
            </a:lvl1pPr>
          </a:lstStyle>
          <a:p>
            <a:fld id="{60C503EB-3F13-B74B-8D8C-3D7E75E66F3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030DF3-4A25-134F-89CB-7F720F96CAE7}"/>
              </a:ext>
            </a:extLst>
          </p:cNvPr>
          <p:cNvSpPr/>
          <p:nvPr userDrawn="1"/>
        </p:nvSpPr>
        <p:spPr>
          <a:xfrm>
            <a:off x="0" y="0"/>
            <a:ext cx="152400" cy="1343818"/>
          </a:xfrm>
          <a:prstGeom prst="rect">
            <a:avLst/>
          </a:prstGeom>
          <a:solidFill>
            <a:srgbClr val="FC7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Luciole" panose="020B0500020200000003" pitchFamily="34" charset="0"/>
            </a:endParaRP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669B16F4-CDF3-DA45-AC76-A3F2FD54E3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320" y="6432550"/>
            <a:ext cx="11079480" cy="365125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173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D91530-9771-204F-B9B6-FFC9697D5D22}"/>
              </a:ext>
            </a:extLst>
          </p:cNvPr>
          <p:cNvSpPr/>
          <p:nvPr userDrawn="1"/>
        </p:nvSpPr>
        <p:spPr>
          <a:xfrm>
            <a:off x="11714480" y="0"/>
            <a:ext cx="477520" cy="6858000"/>
          </a:xfrm>
          <a:prstGeom prst="rect">
            <a:avLst/>
          </a:prstGeom>
          <a:solidFill>
            <a:srgbClr val="FC7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endParaRPr lang="fr-FR" dirty="0">
              <a:solidFill>
                <a:schemeClr val="bg1"/>
              </a:solidFill>
              <a:latin typeface="Luciole" panose="020B0500020200000003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24529E-F3C3-3441-A6DC-27B6A5A7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55"/>
            <a:ext cx="11079480" cy="77215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BC8188-0B65-1E4D-986D-F4EB3203C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19" y="2029582"/>
            <a:ext cx="11079479" cy="4147381"/>
          </a:xfrm>
        </p:spPr>
        <p:txBody>
          <a:bodyPr/>
          <a:lstStyle>
            <a:lvl1pPr marL="457200" indent="-457200">
              <a:lnSpc>
                <a:spcPct val="100000"/>
              </a:lnSpc>
              <a:buFont typeface="+mj-lt"/>
              <a:buAutoNum type="arabicPeriod"/>
              <a:defRPr/>
            </a:lvl1pPr>
            <a:lvl2pPr marL="914400" indent="-457200">
              <a:lnSpc>
                <a:spcPct val="100000"/>
              </a:lnSpc>
              <a:buFont typeface="+mj-lt"/>
              <a:buAutoNum type="arabicPeriod"/>
              <a:defRPr/>
            </a:lvl2pPr>
            <a:lvl3pPr marL="1257300" indent="-342900">
              <a:lnSpc>
                <a:spcPct val="100000"/>
              </a:lnSpc>
              <a:buFont typeface="+mj-lt"/>
              <a:buAutoNum type="arabicPeriod"/>
              <a:defRPr/>
            </a:lvl3pPr>
            <a:lvl4pPr marL="1714500" indent="-342900">
              <a:lnSpc>
                <a:spcPct val="100000"/>
              </a:lnSpc>
              <a:buFont typeface="+mj-lt"/>
              <a:buAutoNum type="arabicPeriod"/>
              <a:defRPr/>
            </a:lvl4pPr>
            <a:lvl5pPr marL="2171700" indent="-342900">
              <a:lnSpc>
                <a:spcPct val="100000"/>
              </a:lnSpc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556EC2-391B-6E4B-BB39-71204C52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480" y="6432154"/>
            <a:ext cx="47752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Luciole" panose="020B0500020200000003" pitchFamily="34" charset="0"/>
              </a:defRPr>
            </a:lvl1pPr>
          </a:lstStyle>
          <a:p>
            <a:fld id="{60C503EB-3F13-B74B-8D8C-3D7E75E66F3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030DF3-4A25-134F-89CB-7F720F96CAE7}"/>
              </a:ext>
            </a:extLst>
          </p:cNvPr>
          <p:cNvSpPr/>
          <p:nvPr userDrawn="1"/>
        </p:nvSpPr>
        <p:spPr>
          <a:xfrm>
            <a:off x="0" y="0"/>
            <a:ext cx="154800" cy="1720312"/>
          </a:xfrm>
          <a:prstGeom prst="rect">
            <a:avLst/>
          </a:prstGeom>
          <a:solidFill>
            <a:srgbClr val="008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Luciole" panose="020B0500020200000003" pitchFamily="34" charset="0"/>
            </a:endParaRPr>
          </a:p>
        </p:txBody>
      </p:sp>
      <p:pic>
        <p:nvPicPr>
          <p:cNvPr id="12" name="Graphique 11" descr="Engrenages avec un remplissage uni">
            <a:extLst>
              <a:ext uri="{FF2B5EF4-FFF2-40B4-BE49-F238E27FC236}">
                <a16:creationId xmlns:a16="http://schemas.microsoft.com/office/drawing/2014/main" id="{6C237A07-70BE-B748-B07A-34E53978F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35796" y="18255"/>
            <a:ext cx="634888" cy="634888"/>
          </a:xfrm>
          <a:prstGeom prst="rect">
            <a:avLst/>
          </a:prstGeom>
        </p:spPr>
      </p:pic>
      <p:pic>
        <p:nvPicPr>
          <p:cNvPr id="14" name="Graphique 13" descr="Sablier 60% avec un remplissage uni">
            <a:extLst>
              <a:ext uri="{FF2B5EF4-FFF2-40B4-BE49-F238E27FC236}">
                <a16:creationId xmlns:a16="http://schemas.microsoft.com/office/drawing/2014/main" id="{398D8DFD-DEBB-9842-90C1-9170FA86D4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68" y="887479"/>
            <a:ext cx="914400" cy="914400"/>
          </a:xfrm>
          <a:prstGeom prst="rect">
            <a:avLst/>
          </a:prstGeom>
        </p:spPr>
      </p:pic>
      <p:pic>
        <p:nvPicPr>
          <p:cNvPr id="15" name="Graphique 14" descr="Utilisateur avec un remplissage uni">
            <a:extLst>
              <a:ext uri="{FF2B5EF4-FFF2-40B4-BE49-F238E27FC236}">
                <a16:creationId xmlns:a16="http://schemas.microsoft.com/office/drawing/2014/main" id="{685607AE-BA55-AA49-9058-1C9D19B8B2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15171" y="803964"/>
            <a:ext cx="1081429" cy="1081429"/>
          </a:xfrm>
          <a:prstGeom prst="rect">
            <a:avLst/>
          </a:prstGeom>
        </p:spPr>
      </p:pic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BCE288A4-7AAB-AF49-BD58-03CC68335D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6274" y="948153"/>
            <a:ext cx="2848897" cy="77215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1572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D91530-9771-204F-B9B6-FFC9697D5D22}"/>
              </a:ext>
            </a:extLst>
          </p:cNvPr>
          <p:cNvSpPr/>
          <p:nvPr userDrawn="1"/>
        </p:nvSpPr>
        <p:spPr>
          <a:xfrm>
            <a:off x="11714480" y="0"/>
            <a:ext cx="477520" cy="6858000"/>
          </a:xfrm>
          <a:prstGeom prst="rect">
            <a:avLst/>
          </a:prstGeom>
          <a:solidFill>
            <a:srgbClr val="FC7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endParaRPr lang="fr-FR" dirty="0">
              <a:solidFill>
                <a:schemeClr val="bg1"/>
              </a:solidFill>
              <a:latin typeface="Luciole" panose="020B0500020200000003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24529E-F3C3-3441-A6DC-27B6A5A7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55"/>
            <a:ext cx="11079480" cy="77215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BC8188-0B65-1E4D-986D-F4EB3203C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19" y="2029582"/>
            <a:ext cx="11079479" cy="4147381"/>
          </a:xfrm>
        </p:spPr>
        <p:txBody>
          <a:bodyPr/>
          <a:lstStyle>
            <a:lvl1pPr marL="457200" indent="-457200">
              <a:lnSpc>
                <a:spcPct val="100000"/>
              </a:lnSpc>
              <a:buFont typeface="+mj-lt"/>
              <a:buAutoNum type="arabicPeriod"/>
              <a:defRPr/>
            </a:lvl1pPr>
            <a:lvl2pPr marL="914400" indent="-457200">
              <a:lnSpc>
                <a:spcPct val="100000"/>
              </a:lnSpc>
              <a:buFont typeface="+mj-lt"/>
              <a:buAutoNum type="arabicPeriod"/>
              <a:defRPr/>
            </a:lvl2pPr>
            <a:lvl3pPr marL="1257300" indent="-342900">
              <a:lnSpc>
                <a:spcPct val="100000"/>
              </a:lnSpc>
              <a:buFont typeface="+mj-lt"/>
              <a:buAutoNum type="arabicPeriod"/>
              <a:defRPr/>
            </a:lvl3pPr>
            <a:lvl4pPr marL="1714500" indent="-342900">
              <a:lnSpc>
                <a:spcPct val="100000"/>
              </a:lnSpc>
              <a:buFont typeface="+mj-lt"/>
              <a:buAutoNum type="arabicPeriod"/>
              <a:defRPr/>
            </a:lvl4pPr>
            <a:lvl5pPr marL="2171700" indent="-342900">
              <a:lnSpc>
                <a:spcPct val="100000"/>
              </a:lnSpc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556EC2-391B-6E4B-BB39-71204C52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480" y="6432154"/>
            <a:ext cx="47752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Luciole" panose="020B0500020200000003" pitchFamily="34" charset="0"/>
              </a:defRPr>
            </a:lvl1pPr>
          </a:lstStyle>
          <a:p>
            <a:fld id="{60C503EB-3F13-B74B-8D8C-3D7E75E66F3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030DF3-4A25-134F-89CB-7F720F96CAE7}"/>
              </a:ext>
            </a:extLst>
          </p:cNvPr>
          <p:cNvSpPr/>
          <p:nvPr userDrawn="1"/>
        </p:nvSpPr>
        <p:spPr>
          <a:xfrm>
            <a:off x="0" y="0"/>
            <a:ext cx="154800" cy="1720312"/>
          </a:xfrm>
          <a:prstGeom prst="rect">
            <a:avLst/>
          </a:prstGeom>
          <a:solidFill>
            <a:srgbClr val="008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Luciole" panose="020B0500020200000003" pitchFamily="34" charset="0"/>
            </a:endParaRPr>
          </a:p>
        </p:txBody>
      </p:sp>
      <p:pic>
        <p:nvPicPr>
          <p:cNvPr id="12" name="Graphique 11" descr="Engrenages avec un remplissage uni">
            <a:extLst>
              <a:ext uri="{FF2B5EF4-FFF2-40B4-BE49-F238E27FC236}">
                <a16:creationId xmlns:a16="http://schemas.microsoft.com/office/drawing/2014/main" id="{6C237A07-70BE-B748-B07A-34E53978F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35796" y="18255"/>
            <a:ext cx="634888" cy="634888"/>
          </a:xfrm>
          <a:prstGeom prst="rect">
            <a:avLst/>
          </a:prstGeom>
        </p:spPr>
      </p:pic>
      <p:pic>
        <p:nvPicPr>
          <p:cNvPr id="14" name="Graphique 13" descr="Sablier 60% avec un remplissage uni">
            <a:extLst>
              <a:ext uri="{FF2B5EF4-FFF2-40B4-BE49-F238E27FC236}">
                <a16:creationId xmlns:a16="http://schemas.microsoft.com/office/drawing/2014/main" id="{398D8DFD-DEBB-9842-90C1-9170FA86D4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68" y="887479"/>
            <a:ext cx="914400" cy="914400"/>
          </a:xfrm>
          <a:prstGeom prst="rect">
            <a:avLst/>
          </a:prstGeom>
        </p:spPr>
      </p:pic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BCE288A4-7AAB-AF49-BD58-03CC68335D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6274" y="948153"/>
            <a:ext cx="2848897" cy="77215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endParaRPr lang="fr-FR" dirty="0"/>
          </a:p>
        </p:txBody>
      </p:sp>
      <p:pic>
        <p:nvPicPr>
          <p:cNvPr id="11" name="Graphique 10" descr="Salle de conseil contour">
            <a:extLst>
              <a:ext uri="{FF2B5EF4-FFF2-40B4-BE49-F238E27FC236}">
                <a16:creationId xmlns:a16="http://schemas.microsoft.com/office/drawing/2014/main" id="{252C8F9A-8F43-B248-AF39-C51A9BF9AD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4501" y="746814"/>
            <a:ext cx="1282768" cy="12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62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D91530-9771-204F-B9B6-FFC9697D5D22}"/>
              </a:ext>
            </a:extLst>
          </p:cNvPr>
          <p:cNvSpPr/>
          <p:nvPr userDrawn="1"/>
        </p:nvSpPr>
        <p:spPr>
          <a:xfrm>
            <a:off x="11714480" y="0"/>
            <a:ext cx="477520" cy="6858000"/>
          </a:xfrm>
          <a:prstGeom prst="rect">
            <a:avLst/>
          </a:prstGeom>
          <a:solidFill>
            <a:srgbClr val="FC7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endParaRPr lang="fr-FR" dirty="0">
              <a:solidFill>
                <a:schemeClr val="bg1"/>
              </a:solidFill>
              <a:latin typeface="Luciole" panose="020B0500020200000003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24529E-F3C3-3441-A6DC-27B6A5A7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55"/>
            <a:ext cx="11079480" cy="77215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BC8188-0B65-1E4D-986D-F4EB3203C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19" y="2029582"/>
            <a:ext cx="11079479" cy="4147381"/>
          </a:xfrm>
        </p:spPr>
        <p:txBody>
          <a:bodyPr/>
          <a:lstStyle>
            <a:lvl1pPr marL="457200" indent="-457200">
              <a:lnSpc>
                <a:spcPct val="100000"/>
              </a:lnSpc>
              <a:buFont typeface="+mj-lt"/>
              <a:buAutoNum type="arabicPeriod"/>
              <a:defRPr/>
            </a:lvl1pPr>
            <a:lvl2pPr marL="914400" indent="-457200">
              <a:lnSpc>
                <a:spcPct val="100000"/>
              </a:lnSpc>
              <a:buFont typeface="+mj-lt"/>
              <a:buAutoNum type="arabicPeriod"/>
              <a:defRPr/>
            </a:lvl2pPr>
            <a:lvl3pPr marL="1257300" indent="-342900">
              <a:lnSpc>
                <a:spcPct val="100000"/>
              </a:lnSpc>
              <a:buFont typeface="+mj-lt"/>
              <a:buAutoNum type="arabicPeriod"/>
              <a:defRPr/>
            </a:lvl3pPr>
            <a:lvl4pPr marL="1714500" indent="-342900">
              <a:lnSpc>
                <a:spcPct val="100000"/>
              </a:lnSpc>
              <a:buFont typeface="+mj-lt"/>
              <a:buAutoNum type="arabicPeriod"/>
              <a:defRPr/>
            </a:lvl4pPr>
            <a:lvl5pPr marL="2171700" indent="-342900">
              <a:lnSpc>
                <a:spcPct val="100000"/>
              </a:lnSpc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556EC2-391B-6E4B-BB39-71204C52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480" y="6432154"/>
            <a:ext cx="47752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Luciole" panose="020B0500020200000003" pitchFamily="34" charset="0"/>
              </a:defRPr>
            </a:lvl1pPr>
          </a:lstStyle>
          <a:p>
            <a:fld id="{60C503EB-3F13-B74B-8D8C-3D7E75E66F3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030DF3-4A25-134F-89CB-7F720F96CAE7}"/>
              </a:ext>
            </a:extLst>
          </p:cNvPr>
          <p:cNvSpPr/>
          <p:nvPr userDrawn="1"/>
        </p:nvSpPr>
        <p:spPr>
          <a:xfrm>
            <a:off x="0" y="0"/>
            <a:ext cx="154800" cy="1720312"/>
          </a:xfrm>
          <a:prstGeom prst="rect">
            <a:avLst/>
          </a:prstGeom>
          <a:solidFill>
            <a:srgbClr val="008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Luciole" panose="020B0500020200000003" pitchFamily="34" charset="0"/>
            </a:endParaRPr>
          </a:p>
        </p:txBody>
      </p:sp>
      <p:pic>
        <p:nvPicPr>
          <p:cNvPr id="12" name="Graphique 11" descr="Engrenages avec un remplissage uni">
            <a:extLst>
              <a:ext uri="{FF2B5EF4-FFF2-40B4-BE49-F238E27FC236}">
                <a16:creationId xmlns:a16="http://schemas.microsoft.com/office/drawing/2014/main" id="{6C237A07-70BE-B748-B07A-34E53978F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35796" y="18255"/>
            <a:ext cx="634888" cy="634888"/>
          </a:xfrm>
          <a:prstGeom prst="rect">
            <a:avLst/>
          </a:prstGeom>
        </p:spPr>
      </p:pic>
      <p:pic>
        <p:nvPicPr>
          <p:cNvPr id="14" name="Graphique 13" descr="Sablier 60% avec un remplissage uni">
            <a:extLst>
              <a:ext uri="{FF2B5EF4-FFF2-40B4-BE49-F238E27FC236}">
                <a16:creationId xmlns:a16="http://schemas.microsoft.com/office/drawing/2014/main" id="{398D8DFD-DEBB-9842-90C1-9170FA86D4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68" y="887479"/>
            <a:ext cx="914400" cy="914400"/>
          </a:xfrm>
          <a:prstGeom prst="rect">
            <a:avLst/>
          </a:prstGeom>
        </p:spPr>
      </p:pic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BCE288A4-7AAB-AF49-BD58-03CC68335D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6274" y="948153"/>
            <a:ext cx="2848897" cy="77215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103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D91530-9771-204F-B9B6-FFC9697D5D22}"/>
              </a:ext>
            </a:extLst>
          </p:cNvPr>
          <p:cNvSpPr/>
          <p:nvPr userDrawn="1"/>
        </p:nvSpPr>
        <p:spPr>
          <a:xfrm>
            <a:off x="11714480" y="0"/>
            <a:ext cx="477520" cy="6858000"/>
          </a:xfrm>
          <a:prstGeom prst="rect">
            <a:avLst/>
          </a:prstGeom>
          <a:solidFill>
            <a:srgbClr val="FC7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endParaRPr lang="fr-FR" dirty="0">
              <a:solidFill>
                <a:schemeClr val="bg1"/>
              </a:solidFill>
              <a:latin typeface="Luciole" panose="020B0500020200000003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24529E-F3C3-3441-A6DC-27B6A5A7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55"/>
            <a:ext cx="11079480" cy="77215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BC8188-0B65-1E4D-986D-F4EB3203C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19" y="2029582"/>
            <a:ext cx="11079479" cy="4147381"/>
          </a:xfrm>
        </p:spPr>
        <p:txBody>
          <a:bodyPr/>
          <a:lstStyle>
            <a:lvl1pPr marL="457200" indent="-457200">
              <a:lnSpc>
                <a:spcPct val="100000"/>
              </a:lnSpc>
              <a:buFont typeface="+mj-lt"/>
              <a:buAutoNum type="arabicPeriod"/>
              <a:defRPr/>
            </a:lvl1pPr>
            <a:lvl2pPr marL="914400" indent="-457200">
              <a:lnSpc>
                <a:spcPct val="100000"/>
              </a:lnSpc>
              <a:buFont typeface="+mj-lt"/>
              <a:buAutoNum type="arabicPeriod"/>
              <a:defRPr/>
            </a:lvl2pPr>
            <a:lvl3pPr marL="1257300" indent="-342900">
              <a:lnSpc>
                <a:spcPct val="100000"/>
              </a:lnSpc>
              <a:buFont typeface="+mj-lt"/>
              <a:buAutoNum type="arabicPeriod"/>
              <a:defRPr/>
            </a:lvl3pPr>
            <a:lvl4pPr marL="1714500" indent="-342900">
              <a:lnSpc>
                <a:spcPct val="100000"/>
              </a:lnSpc>
              <a:buFont typeface="+mj-lt"/>
              <a:buAutoNum type="arabicPeriod"/>
              <a:defRPr/>
            </a:lvl4pPr>
            <a:lvl5pPr marL="2171700" indent="-342900">
              <a:lnSpc>
                <a:spcPct val="100000"/>
              </a:lnSpc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556EC2-391B-6E4B-BB39-71204C52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480" y="6432154"/>
            <a:ext cx="47752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Luciole" panose="020B0500020200000003" pitchFamily="34" charset="0"/>
              </a:defRPr>
            </a:lvl1pPr>
          </a:lstStyle>
          <a:p>
            <a:fld id="{60C503EB-3F13-B74B-8D8C-3D7E75E66F3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030DF3-4A25-134F-89CB-7F720F96CAE7}"/>
              </a:ext>
            </a:extLst>
          </p:cNvPr>
          <p:cNvSpPr/>
          <p:nvPr userDrawn="1"/>
        </p:nvSpPr>
        <p:spPr>
          <a:xfrm>
            <a:off x="0" y="0"/>
            <a:ext cx="154800" cy="1720312"/>
          </a:xfrm>
          <a:prstGeom prst="rect">
            <a:avLst/>
          </a:prstGeom>
          <a:solidFill>
            <a:srgbClr val="008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Luciole" panose="020B0500020200000003" pitchFamily="34" charset="0"/>
            </a:endParaRPr>
          </a:p>
        </p:txBody>
      </p:sp>
      <p:pic>
        <p:nvPicPr>
          <p:cNvPr id="12" name="Graphique 11" descr="Engrenages avec un remplissage uni">
            <a:extLst>
              <a:ext uri="{FF2B5EF4-FFF2-40B4-BE49-F238E27FC236}">
                <a16:creationId xmlns:a16="http://schemas.microsoft.com/office/drawing/2014/main" id="{6C237A07-70BE-B748-B07A-34E53978F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35796" y="18255"/>
            <a:ext cx="634888" cy="63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55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064B6C-05B0-EE46-828E-217B61E0D88D}"/>
              </a:ext>
            </a:extLst>
          </p:cNvPr>
          <p:cNvSpPr/>
          <p:nvPr userDrawn="1"/>
        </p:nvSpPr>
        <p:spPr>
          <a:xfrm>
            <a:off x="11714480" y="0"/>
            <a:ext cx="477520" cy="6858000"/>
          </a:xfrm>
          <a:prstGeom prst="rect">
            <a:avLst/>
          </a:prstGeom>
          <a:solidFill>
            <a:srgbClr val="008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Luciole" panose="020B0500020200000003" pitchFamily="34" charset="0"/>
            </a:endParaRP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037B275-8DBE-BA48-8D2A-339BD4E20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480" y="6432154"/>
            <a:ext cx="47752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Luciole" panose="020B0500020200000003" pitchFamily="34" charset="0"/>
              </a:defRPr>
            </a:lvl1pPr>
          </a:lstStyle>
          <a:p>
            <a:fld id="{60C503EB-3F13-B74B-8D8C-3D7E75E66F3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426CEC-3331-C94B-B569-716F5779350C}"/>
              </a:ext>
            </a:extLst>
          </p:cNvPr>
          <p:cNvSpPr/>
          <p:nvPr userDrawn="1"/>
        </p:nvSpPr>
        <p:spPr>
          <a:xfrm>
            <a:off x="0" y="0"/>
            <a:ext cx="152400" cy="1343818"/>
          </a:xfrm>
          <a:prstGeom prst="rect">
            <a:avLst/>
          </a:prstGeom>
          <a:solidFill>
            <a:srgbClr val="FC7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Luciole" panose="020B0500020200000003" pitchFamily="34" charset="0"/>
            </a:endParaRPr>
          </a:p>
        </p:txBody>
      </p:sp>
      <p:sp>
        <p:nvSpPr>
          <p:cNvPr id="9" name="Espace réservé du contenu 9">
            <a:extLst>
              <a:ext uri="{FF2B5EF4-FFF2-40B4-BE49-F238E27FC236}">
                <a16:creationId xmlns:a16="http://schemas.microsoft.com/office/drawing/2014/main" id="{1DBDCC98-4406-5946-8F97-D9FF6A5848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320" y="6432550"/>
            <a:ext cx="11079480" cy="365125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72A8FD0-8753-E646-B26D-8F6519BB2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55"/>
            <a:ext cx="1107948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5174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D9E68F-6E21-523B-FBEE-A39BD0DC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1DBA9C-BED3-BFD7-F249-5215230C3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0C48B0-E3FA-AC2A-4A16-DE36DCD6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E193-0821-6F42-AEEE-6FFF230280FC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392592-59D7-769B-A404-722D92B1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A56BCE-91C6-67CF-EAE1-7BFAD82FB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DF0D-7585-AE47-84C8-577C655C4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343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C4EB7E-D724-BB41-AF1D-FF20DD8B5F7C}"/>
              </a:ext>
            </a:extLst>
          </p:cNvPr>
          <p:cNvSpPr/>
          <p:nvPr userDrawn="1"/>
        </p:nvSpPr>
        <p:spPr>
          <a:xfrm>
            <a:off x="11714480" y="0"/>
            <a:ext cx="477520" cy="6858000"/>
          </a:xfrm>
          <a:prstGeom prst="rect">
            <a:avLst/>
          </a:prstGeom>
          <a:solidFill>
            <a:srgbClr val="008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Luciole" panose="020B0500020200000003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7C2DDC-E247-C24B-AA53-6095DF5CA605}"/>
              </a:ext>
            </a:extLst>
          </p:cNvPr>
          <p:cNvSpPr txBox="1">
            <a:spLocks/>
          </p:cNvSpPr>
          <p:nvPr userDrawn="1"/>
        </p:nvSpPr>
        <p:spPr>
          <a:xfrm>
            <a:off x="11714480" y="6432154"/>
            <a:ext cx="477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Luciole" panose="020B050002020000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C503EB-3F13-B74B-8D8C-3D7E75E66F3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9">
            <a:extLst>
              <a:ext uri="{FF2B5EF4-FFF2-40B4-BE49-F238E27FC236}">
                <a16:creationId xmlns:a16="http://schemas.microsoft.com/office/drawing/2014/main" id="{EFF06611-AF87-C249-932D-7D619DAC52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320" y="6432550"/>
            <a:ext cx="11079480" cy="365125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537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116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9">
            <a:extLst>
              <a:ext uri="{FF2B5EF4-FFF2-40B4-BE49-F238E27FC236}">
                <a16:creationId xmlns:a16="http://schemas.microsoft.com/office/drawing/2014/main" id="{DF916DA2-B725-5146-9BF7-099A7DC14D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320" y="6432550"/>
            <a:ext cx="11079480" cy="365125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592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rgbClr val="008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 descr="Chat avec un remplissage uni">
            <a:extLst>
              <a:ext uri="{FF2B5EF4-FFF2-40B4-BE49-F238E27FC236}">
                <a16:creationId xmlns:a16="http://schemas.microsoft.com/office/drawing/2014/main" id="{D0CA6C41-DF00-C042-A370-43268F65D6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2685" y="215685"/>
            <a:ext cx="6493790" cy="649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0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rgbClr val="FC7C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 descr="Café avec un remplissage uni">
            <a:extLst>
              <a:ext uri="{FF2B5EF4-FFF2-40B4-BE49-F238E27FC236}">
                <a16:creationId xmlns:a16="http://schemas.microsoft.com/office/drawing/2014/main" id="{5F84D94D-71E2-904F-8B0B-4DA7FF1D7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3842" y="936842"/>
            <a:ext cx="4984315" cy="498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91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solidFill>
          <a:srgbClr val="FC7C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 descr="Fourchette et couteau avec un remplissage uni">
            <a:extLst>
              <a:ext uri="{FF2B5EF4-FFF2-40B4-BE49-F238E27FC236}">
                <a16:creationId xmlns:a16="http://schemas.microsoft.com/office/drawing/2014/main" id="{3A6B1726-7D7A-9B46-A566-B03069C430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2131" y="1123166"/>
            <a:ext cx="4588701" cy="458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08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742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443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17" y="2924944"/>
            <a:ext cx="12189884" cy="1616968"/>
          </a:xfrm>
        </p:spPr>
        <p:txBody>
          <a:bodyPr anchor="t"/>
          <a:lstStyle>
            <a:lvl1pPr algn="l">
              <a:defRPr sz="3600"/>
            </a:lvl1pPr>
          </a:lstStyle>
          <a:p>
            <a:pPr lvl="0"/>
            <a:r>
              <a:rPr lang="fr-FR" noProof="0" dirty="0"/>
              <a:t>Cliquez et modifiez le titre</a:t>
            </a:r>
          </a:p>
        </p:txBody>
      </p:sp>
      <p:pic>
        <p:nvPicPr>
          <p:cNvPr id="10" name="Image 9" descr="banner_pages_formation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235599" cy="2664203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0" y="4581128"/>
            <a:ext cx="12192000" cy="1223962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pic>
        <p:nvPicPr>
          <p:cNvPr id="11" name="Image 10" descr="unilogo_bleu_300dp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52" y="5577792"/>
            <a:ext cx="2844800" cy="13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47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8A1491-2F0C-D842-8829-FB3AE06B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EA9C08-6CE6-A44B-BD57-C0FD7F8E8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contenu 7">
            <a:extLst>
              <a:ext uri="{FF2B5EF4-FFF2-40B4-BE49-F238E27FC236}">
                <a16:creationId xmlns:a16="http://schemas.microsoft.com/office/drawing/2014/main" id="{6D2CBA06-44C0-5043-BB76-3EE8815D53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6579909"/>
            <a:ext cx="12192000" cy="278091"/>
          </a:xfrm>
        </p:spPr>
        <p:txBody>
          <a:bodyPr>
            <a:normAutofit/>
          </a:bodyPr>
          <a:lstStyle>
            <a:lvl1pPr marL="0" indent="0" algn="r">
              <a:buNone/>
              <a:defRPr sz="1400" i="1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B1D93EE-6551-5D4E-85A5-EB81D24C12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55"/>
            <a:ext cx="1223318" cy="122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43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C91311-4E15-FF52-FA0A-39B2200C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F7A7A2-BA09-001A-3F8B-3109495A5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408596-9156-2DD7-C039-9FF461BE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E193-0821-6F42-AEEE-6FFF230280FC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F51628-EE7B-47AA-03B0-BD57EE0F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E58571-E452-B9BC-EA0A-DDA4F87B0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DF0D-7585-AE47-84C8-577C655C4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050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363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78C2FE-C8C1-BF43-ADAF-61DA0E9E9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80808AC-A3D4-E74F-B60F-ADA9F9BEF3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6579909"/>
            <a:ext cx="12192000" cy="278091"/>
          </a:xfrm>
        </p:spPr>
        <p:txBody>
          <a:bodyPr>
            <a:normAutofit/>
          </a:bodyPr>
          <a:lstStyle>
            <a:lvl1pPr marL="0" indent="0" algn="r">
              <a:buNone/>
              <a:defRPr sz="1400" i="1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DF0EF50-A816-B346-B2E4-BAA73817E7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55"/>
            <a:ext cx="1223318" cy="122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737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8A1491-2F0C-D842-8829-FB3AE06B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EA9C08-6CE6-A44B-BD57-C0FD7F8E8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contenu 7">
            <a:extLst>
              <a:ext uri="{FF2B5EF4-FFF2-40B4-BE49-F238E27FC236}">
                <a16:creationId xmlns:a16="http://schemas.microsoft.com/office/drawing/2014/main" id="{6D2CBA06-44C0-5043-BB76-3EE8815D53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6579909"/>
            <a:ext cx="12192000" cy="278091"/>
          </a:xfrm>
        </p:spPr>
        <p:txBody>
          <a:bodyPr>
            <a:normAutofit/>
          </a:bodyPr>
          <a:lstStyle>
            <a:lvl1pPr marL="0" indent="0" algn="r">
              <a:buNone/>
              <a:defRPr sz="1400" i="1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B1D93EE-6551-5D4E-85A5-EB81D24C12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55"/>
            <a:ext cx="1223318" cy="122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360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EA9C08-6CE6-A44B-BD57-C0FD7F8E8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8732C9-7059-284E-AC8E-32AD212C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B91227-3B34-134B-94EB-0943D9CBD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D2922E-1A99-6A4A-B0A7-9A83CB3F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C756-593D-B540-85D2-6CB5DFED332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465FABC-2521-414A-B259-04D4AA9F0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18" y="18255"/>
            <a:ext cx="10968681" cy="1150769"/>
          </a:xfrm>
        </p:spPr>
        <p:txBody>
          <a:bodyPr>
            <a:normAutofit/>
          </a:bodyPr>
          <a:lstStyle>
            <a:lvl1pPr>
              <a:defRPr sz="3600">
                <a:latin typeface="Frutiger LT Std 55 Roman" panose="020B0602020204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E02DD56-8FEE-DE44-B9D0-F92040B597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40" y="18255"/>
            <a:ext cx="928678" cy="116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9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49F6ED-B42F-A578-5C35-8E8A82A4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EF892C-B5FA-97F2-9BEF-FB6B95494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9F168F-6DD8-A9C5-5424-0BD8FD0F8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02BF1B-E3C5-D1B5-73F5-D3DC81AFF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E193-0821-6F42-AEEE-6FFF230280FC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2324B4-DB41-7F34-BE18-FB64AC6F1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8C3867-F2AF-170E-BCBB-516E9D2C0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DF0D-7585-AE47-84C8-577C655C4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38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1EDDB-69A7-ED04-BAC4-03C9EE899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ABF31F-9E66-C55A-D564-5C3B3CBF5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B83706-901D-A96E-A743-F570C8095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D3743D2-B700-C466-7BF2-E09DA435B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4BBDC97-82E0-554A-BBD8-BDC92C33B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FB0BAB-7F54-8F43-8E67-277FD30BB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E193-0821-6F42-AEEE-6FFF230280FC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7CFF5B9-3E78-97E6-C92C-4BBA25FF6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C9B17D3-79B9-2DBA-0721-C58BE8EB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DF0D-7585-AE47-84C8-577C655C4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70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B60358-43F5-ED32-008F-41A5F6FF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3CCC11B-5284-BB9E-B794-E57825E5F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E193-0821-6F42-AEEE-6FFF230280FC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39ED79-195A-3F6A-ED8F-A7B944C7B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23F8ED-C4DB-4A1B-B601-930DAF3F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DF0D-7585-AE47-84C8-577C655C4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29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FA77ADB-01D7-D774-F45A-5BA86E90F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E193-0821-6F42-AEEE-6FFF230280FC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25EEF3-C008-F24C-250E-043876B8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0CECB4-AED5-57D8-8FB5-9A89B13E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DF0D-7585-AE47-84C8-577C655C4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57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E2471A-E2D9-B4C5-A949-96F389D7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1C1796-44AA-1C19-1F62-D8C06ECD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590F14-5BD3-0606-9E38-C606F949C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3A7D99-5A39-BEC6-CAFF-2EE2B8100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E193-0821-6F42-AEEE-6FFF230280FC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C2D98D-7605-6844-8A4E-328B260D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3D7D91-63D8-4822-CFB8-8A3B3451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DF0D-7585-AE47-84C8-577C655C4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55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33DBE3-17CE-2600-2D2D-C622303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2343C4B-8489-8B74-10F1-19DEB82D5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76E95D-F129-B082-2FC6-88AC5BEF2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AA03C6-4683-2351-E763-3E552F5A9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E193-0821-6F42-AEEE-6FFF230280FC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3BF10D-9B0F-A44C-C88B-FB26BD48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D5D955-74D6-4681-351E-33EF4728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DF0D-7585-AE47-84C8-577C655C4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04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BCC2158-CC9C-794C-C89F-1CED90DF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76DE67-7CDF-99E7-C76A-B08DA8721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26A539-EA2F-E9EF-08AD-CD0F98511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A9E193-0821-6F42-AEEE-6FFF230280FC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E37DC6-A06D-60E4-2682-6DE0DC762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4170BB-2A16-D7C4-0D94-5B38C1141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D7DF0D-7585-AE47-84C8-577C655C4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99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74C8724-1E45-3540-9222-402D6B08B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7683EF-066B-B740-A0A3-F46A1F58D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B6E505-698A-1F43-AC91-9E1B81F97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503EB-3F13-B74B-8D8C-3D7E75E66F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94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Luciole" panose="020B050002020000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ole" panose="020B050002020000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ole" panose="020B050002020000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ole" panose="020B050002020000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uciole" panose="020B050002020000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uciole" panose="020B050002020000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ac.uk/information-services/learning-technology/media-hopper-replay/accessibility-and-lecture-record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aF9iHaIR0yE?feature=oembe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https://www.profweb.ca/publications/dossiers/des-outils-numeriques-pour-soutenir-une-approche-pedagogique-inclusive#section-3" TargetMode="Externa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fr-fr/office/rendre-vos-documents-word-accessibles-aux-personnes-atteintes-d-un-handicap-d9bf3683-87ac-47ea-b91a-78dcacb3c66d#bkmk_best_practices_win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libguides.graduateinstitute.ch/droit-dauteur/creative-commons#s-lg-box-wrapper-17050977" TargetMode="Externa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chatgpt.com/g/g-MZAyVJdQ9-compagnon-accessibilit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guidecua" TargetMode="Externa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clusivedesigntoolkit.com/" TargetMode="External"/><Relationship Id="rId13" Type="http://schemas.openxmlformats.org/officeDocument/2006/relationships/hyperlink" Target="https://www.microsoft.com/en-us/accessibility/accessible-technology-products" TargetMode="External"/><Relationship Id="rId3" Type="http://schemas.openxmlformats.org/officeDocument/2006/relationships/hyperlink" Target="https://www.profweb.ca/publications/dossiers/des-outils-numeriques-pour-soutenir-une-approche-pedagogique-inclusive" TargetMode="External"/><Relationship Id="rId7" Type="http://schemas.openxmlformats.org/officeDocument/2006/relationships/hyperlink" Target="https://www.cctl.cam.ac.uk/inclusive-teaching" TargetMode="External"/><Relationship Id="rId12" Type="http://schemas.openxmlformats.org/officeDocument/2006/relationships/hyperlink" Target="https://support.apple.com/fr-ch/guide/iphone/iph3e2e4367/io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washington.edu/doit/" TargetMode="External"/><Relationship Id="rId11" Type="http://schemas.openxmlformats.org/officeDocument/2006/relationships/hyperlink" Target="https://padlet.com/emmanuel_sylvestre/application-des-principes-de-la-cua-nnm81ogbu0gewr91" TargetMode="External"/><Relationship Id="rId5" Type="http://schemas.openxmlformats.org/officeDocument/2006/relationships/hyperlink" Target="https://www.w3.org/WAI/fundamentals/accessibility-intro/" TargetMode="External"/><Relationship Id="rId10" Type="http://schemas.openxmlformats.org/officeDocument/2006/relationships/hyperlink" Target="https://padlet.com/emmanuel_sylvestre/corpus-p-dagogique-p-dagogie-inclusive-v8tlhismeao8u94l" TargetMode="External"/><Relationship Id="rId4" Type="http://schemas.openxmlformats.org/officeDocument/2006/relationships/hyperlink" Target="https://docs.moodle.org/4x/fr/Accessibilit&#233;" TargetMode="External"/><Relationship Id="rId9" Type="http://schemas.openxmlformats.org/officeDocument/2006/relationships/hyperlink" Target="http://www.jacces.org/index.php/jacces/inde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fundamentals/accessibility-intr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3f31oufqFSM?feature=oembed" TargetMode="External"/><Relationship Id="rId4" Type="http://schemas.openxmlformats.org/officeDocument/2006/relationships/hyperlink" Target="https://youtu.be/3f31oufqFSM?si=TdV74YWCWYoBtt7B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RDFkwkSgjtg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T78ej7iC0is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url1TFdHlSI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6D6866-0D24-8448-92AE-6D26FE96E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8536" y="783633"/>
            <a:ext cx="8083463" cy="2973388"/>
          </a:xfrm>
        </p:spPr>
        <p:txBody>
          <a:bodyPr>
            <a:noAutofit/>
          </a:bodyPr>
          <a:lstStyle/>
          <a:p>
            <a:r>
              <a:rPr lang="fr-CH" sz="4400" dirty="0"/>
              <a:t>QUELLE BOÎTE À OUTILS AU SERVICE DE L’ACCESSIBILITÉ DANS MON ENSEIGNEMENT 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F4C370-F6F7-9A47-A430-35FB2EA881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Jean-François (Jeff) Van de Poël</a:t>
            </a:r>
            <a:br>
              <a:rPr lang="fr-FR" sz="1800" dirty="0"/>
            </a:br>
            <a:r>
              <a:rPr lang="fr-FR" sz="1800" dirty="0"/>
              <a:t>Expert Digital Learning</a:t>
            </a:r>
            <a:endParaRPr lang="fr-FR" sz="1800" dirty="0">
              <a:solidFill>
                <a:schemeClr val="bg1"/>
              </a:solidFill>
              <a:latin typeface="Luciole" panose="020B0500020200000003" pitchFamily="34" charset="0"/>
            </a:endParaRPr>
          </a:p>
          <a:p>
            <a:r>
              <a:rPr lang="fr-FR" sz="1800" dirty="0"/>
              <a:t>Jeudi 6 juin </a:t>
            </a:r>
            <a:r>
              <a:rPr lang="fr-FR" sz="1800" dirty="0">
                <a:solidFill>
                  <a:schemeClr val="bg1"/>
                </a:solidFill>
                <a:latin typeface="Luciole" panose="020B0500020200000003" pitchFamily="34" charset="0"/>
              </a:rPr>
              <a:t>2024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5D73FD-E4D7-61FC-0557-500E1853DC26}"/>
              </a:ext>
            </a:extLst>
          </p:cNvPr>
          <p:cNvSpPr/>
          <p:nvPr/>
        </p:nvSpPr>
        <p:spPr>
          <a:xfrm rot="16200000">
            <a:off x="-783407" y="5837849"/>
            <a:ext cx="17940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eugene-chystiakov_unsplash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82B3D0-63B9-7EE6-4EA9-F4C837B628C8}"/>
              </a:ext>
            </a:extLst>
          </p:cNvPr>
          <p:cNvSpPr/>
          <p:nvPr/>
        </p:nvSpPr>
        <p:spPr>
          <a:xfrm>
            <a:off x="8708571" y="5512558"/>
            <a:ext cx="3385458" cy="1345442"/>
          </a:xfrm>
          <a:prstGeom prst="rect">
            <a:avLst/>
          </a:prstGeom>
          <a:solidFill>
            <a:srgbClr val="0080BD"/>
          </a:solidFill>
          <a:ln>
            <a:solidFill>
              <a:srgbClr val="0080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03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29F0AE-52E8-0097-DAAF-01AAC2402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commencer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3D6E2E-3877-C785-5D92-79CC1A9E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3EB-3F13-B74B-8D8C-3D7E75E66F3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EAA2801-C985-2B29-33E2-9D68AECDE8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D30572-84AC-DF3D-F241-C5C66F1909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01" y="1616075"/>
            <a:ext cx="10736435" cy="456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737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00662B-DAF5-28E8-DAD0-59983DB0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3EB-3F13-B74B-8D8C-3D7E75E66F36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EF7F31F-6B79-0E38-F372-32B21472C2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32" y="0"/>
            <a:ext cx="8880506" cy="685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883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945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DB936-0A87-58F2-037C-2F6A0FB7AF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Quelques outils à portée de </a:t>
            </a:r>
            <a:r>
              <a:rPr lang="fr-FR" dirty="0" err="1"/>
              <a:t>tout·e·s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063939-7152-AD9F-010B-568F4E0F93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75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A2B90F-8354-564F-A18D-3A53D3F4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48" y="1032946"/>
            <a:ext cx="6700513" cy="4180738"/>
          </a:xfrm>
        </p:spPr>
        <p:txBody>
          <a:bodyPr>
            <a:normAutofit/>
          </a:bodyPr>
          <a:lstStyle/>
          <a:p>
            <a:pPr marL="457200" lvl="1"/>
            <a:r>
              <a:rPr lang="fr-FR" sz="4300" dirty="0">
                <a:solidFill>
                  <a:schemeClr val="bg1"/>
                </a:solidFill>
              </a:rPr>
              <a:t>Les outils de sous-titrage</a:t>
            </a:r>
          </a:p>
        </p:txBody>
      </p:sp>
      <p:pic>
        <p:nvPicPr>
          <p:cNvPr id="4" name="Graphique 3" descr="Sous-titres contour">
            <a:extLst>
              <a:ext uri="{FF2B5EF4-FFF2-40B4-BE49-F238E27FC236}">
                <a16:creationId xmlns:a16="http://schemas.microsoft.com/office/drawing/2014/main" id="{9C6D2033-E475-81ED-E928-E1619DB31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1380" y="1576204"/>
            <a:ext cx="3746838" cy="37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8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3D8244-D458-5D46-8F89-DC6B84E6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 MS Power point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58F5BD-895F-5243-9DD8-377B7130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503EB-3F13-B74B-8D8C-3D7E75E66F36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ole" panose="020B050002020000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ole" panose="020B0500020200000003" pitchFamily="34" charset="0"/>
              <a:ea typeface="+mn-ea"/>
              <a:cs typeface="+mn-cs"/>
            </a:endParaRPr>
          </a:p>
        </p:txBody>
      </p:sp>
      <p:pic>
        <p:nvPicPr>
          <p:cNvPr id="9" name="Espace réservé du contenu 8" descr="Une image contenant capture d’écran, logiciel, Logiciel multimédia, texte&#10;&#10;Description générée automatiquement">
            <a:extLst>
              <a:ext uri="{FF2B5EF4-FFF2-40B4-BE49-F238E27FC236}">
                <a16:creationId xmlns:a16="http://schemas.microsoft.com/office/drawing/2014/main" id="{5E332AC1-02C4-E109-AAB4-4790829CD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49" y="1073177"/>
            <a:ext cx="9452919" cy="5248364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726E6B-5018-697F-0B16-7DDBD41BB66B}"/>
              </a:ext>
            </a:extLst>
          </p:cNvPr>
          <p:cNvSpPr/>
          <p:nvPr/>
        </p:nvSpPr>
        <p:spPr>
          <a:xfrm>
            <a:off x="6697362" y="1433384"/>
            <a:ext cx="1556952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426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3D8244-D458-5D46-8F89-DC6B84E6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 MS Power point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58F5BD-895F-5243-9DD8-377B7130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503EB-3F13-B74B-8D8C-3D7E75E66F36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ole" panose="020B050002020000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ole" panose="020B0500020200000003" pitchFamily="34" charset="0"/>
              <a:ea typeface="+mn-ea"/>
              <a:cs typeface="+mn-cs"/>
            </a:endParaRPr>
          </a:p>
        </p:txBody>
      </p:sp>
      <p:pic>
        <p:nvPicPr>
          <p:cNvPr id="7" name="Espace réservé du contenu 6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782DC73A-0BB3-A43A-AA8A-636AF01C8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5472" y="1616075"/>
            <a:ext cx="5657494" cy="4560888"/>
          </a:xfrm>
        </p:spPr>
      </p:pic>
    </p:spTree>
    <p:extLst>
      <p:ext uri="{BB962C8B-B14F-4D97-AF65-F5344CB8AC3E}">
        <p14:creationId xmlns:p14="http://schemas.microsoft.com/office/powerpoint/2010/main" val="252702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B836EB-8085-CC70-8D31-B368BFF0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 Zoom</a:t>
            </a:r>
          </a:p>
        </p:txBody>
      </p:sp>
      <p:pic>
        <p:nvPicPr>
          <p:cNvPr id="7" name="Espace réservé du contenu 6" descr="Une image contenant Visage humain, verres, intérieur, personne&#10;&#10;Description générée automatiquement">
            <a:extLst>
              <a:ext uri="{FF2B5EF4-FFF2-40B4-BE49-F238E27FC236}">
                <a16:creationId xmlns:a16="http://schemas.microsoft.com/office/drawing/2014/main" id="{C48C4C72-B21E-33D0-1F24-99FA4D232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740" y="1343818"/>
            <a:ext cx="8576640" cy="4937747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579074-360B-F78E-1D51-0BBF813F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503EB-3F13-B74B-8D8C-3D7E75E66F36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ole" panose="020B050002020000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ole" panose="020B0500020200000003" pitchFamily="34" charset="0"/>
              <a:ea typeface="+mn-ea"/>
              <a:cs typeface="+mn-cs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BA6CC17-1851-B349-4FB4-9B0FA9EA7D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5DE622-4C63-5262-C271-5522EDBA76F2}"/>
              </a:ext>
            </a:extLst>
          </p:cNvPr>
          <p:cNvSpPr/>
          <p:nvPr/>
        </p:nvSpPr>
        <p:spPr>
          <a:xfrm>
            <a:off x="5881815" y="5974954"/>
            <a:ext cx="383061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160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B836EB-8085-CC70-8D31-B368BFF0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 Zoom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579074-360B-F78E-1D51-0BBF813F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503EB-3F13-B74B-8D8C-3D7E75E66F36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ole" panose="020B050002020000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ole" panose="020B0500020200000003" pitchFamily="34" charset="0"/>
              <a:ea typeface="+mn-ea"/>
              <a:cs typeface="+mn-cs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BA6CC17-1851-B349-4FB4-9B0FA9EA7D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Espace réservé du contenu 9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72FE2102-9D3B-D2BC-3492-8B1A8BE05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378" y="1045013"/>
            <a:ext cx="7747687" cy="5250336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6D9C48-4DA6-D0AE-9530-E4DC638A5834}"/>
              </a:ext>
            </a:extLst>
          </p:cNvPr>
          <p:cNvSpPr/>
          <p:nvPr/>
        </p:nvSpPr>
        <p:spPr>
          <a:xfrm>
            <a:off x="3059788" y="1939159"/>
            <a:ext cx="5138281" cy="34211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130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CEA96-2657-24B2-A1F0-168C71BC2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 Teams</a:t>
            </a:r>
          </a:p>
        </p:txBody>
      </p:sp>
      <p:pic>
        <p:nvPicPr>
          <p:cNvPr id="7" name="Espace réservé du contenu 6" descr="Une image contenant texte, capture d’écran, logiciel, Police&#10;&#10;Description générée automatiquement">
            <a:extLst>
              <a:ext uri="{FF2B5EF4-FFF2-40B4-BE49-F238E27FC236}">
                <a16:creationId xmlns:a16="http://schemas.microsoft.com/office/drawing/2014/main" id="{A40A1308-9F5E-E152-BD11-F72A6B7ED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023" y="1214969"/>
            <a:ext cx="6772854" cy="5217185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7E47C9-A669-7391-97EB-6949422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503EB-3F13-B74B-8D8C-3D7E75E66F36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ole" panose="020B050002020000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ole" panose="020B0500020200000003" pitchFamily="34" charset="0"/>
              <a:ea typeface="+mn-ea"/>
              <a:cs typeface="+mn-cs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4E5E6A5-4F01-B560-3DD6-13F589EB36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AA2030-BDDF-802C-5480-F0A7B539E999}"/>
              </a:ext>
            </a:extLst>
          </p:cNvPr>
          <p:cNvSpPr/>
          <p:nvPr/>
        </p:nvSpPr>
        <p:spPr>
          <a:xfrm>
            <a:off x="1705232" y="3620530"/>
            <a:ext cx="1346887" cy="23477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7E30AE-3434-426A-333E-16EF65CEDB9C}"/>
              </a:ext>
            </a:extLst>
          </p:cNvPr>
          <p:cNvSpPr/>
          <p:nvPr/>
        </p:nvSpPr>
        <p:spPr>
          <a:xfrm>
            <a:off x="1705232" y="1233168"/>
            <a:ext cx="1173892" cy="3425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C8C522-065F-A47A-3680-4FE4A03BBE8E}"/>
              </a:ext>
            </a:extLst>
          </p:cNvPr>
          <p:cNvSpPr/>
          <p:nvPr/>
        </p:nvSpPr>
        <p:spPr>
          <a:xfrm flipH="1">
            <a:off x="4698124" y="1575738"/>
            <a:ext cx="504497" cy="5683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02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3D8244-D458-5D46-8F89-DC6B84E6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de l’atelier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E51366-9C2D-A944-9FC8-9E34CA613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Depuis des années, de nombreuses solutions numériques pour venir soutenir les personnes avec des besoins particuliers ont été développées.</a:t>
            </a:r>
          </a:p>
          <a:p>
            <a:r>
              <a:rPr lang="fr-FR" dirty="0"/>
              <a:t>Elles sont de plus en plus démocratiquement présentes dans bon nombre d’outils de notre quotidien</a:t>
            </a:r>
          </a:p>
          <a:p>
            <a:r>
              <a:rPr lang="fr-FR" dirty="0"/>
              <a:t>Je ne possède pas une connaissance exhaustive de tous les outils disponibles.</a:t>
            </a:r>
          </a:p>
          <a:p>
            <a:r>
              <a:rPr lang="fr-FR" dirty="0"/>
              <a:t>Mon intervention portera sur les principaux outils et fonctionnalités disponibles pour les enseignant·e·s et les étudiant·e·s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58F5BD-895F-5243-9DD8-377B7130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503EB-3F13-B74B-8D8C-3D7E75E66F36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ole" panose="020B050002020000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ole" panose="020B050002020000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82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A2B90F-8354-564F-A18D-3A53D3F4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48" y="1032946"/>
            <a:ext cx="6700513" cy="4180738"/>
          </a:xfrm>
        </p:spPr>
        <p:txBody>
          <a:bodyPr>
            <a:normAutofit/>
          </a:bodyPr>
          <a:lstStyle/>
          <a:p>
            <a:pPr marL="457200" lvl="1"/>
            <a:r>
              <a:rPr lang="fr-FR" sz="4300" dirty="0">
                <a:solidFill>
                  <a:schemeClr val="bg1"/>
                </a:solidFill>
              </a:rPr>
              <a:t>Captation des cours</a:t>
            </a:r>
          </a:p>
        </p:txBody>
      </p:sp>
      <p:pic>
        <p:nvPicPr>
          <p:cNvPr id="5" name="Graphique 4" descr="Classe avec un remplissage uni">
            <a:extLst>
              <a:ext uri="{FF2B5EF4-FFF2-40B4-BE49-F238E27FC236}">
                <a16:creationId xmlns:a16="http://schemas.microsoft.com/office/drawing/2014/main" id="{7749EE40-4A8A-E339-9CDA-B06B3191E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6331" y="1739462"/>
            <a:ext cx="3379075" cy="337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39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D9532B-D117-896C-75E0-98BB55DC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55"/>
            <a:ext cx="11079480" cy="2125855"/>
          </a:xfrm>
        </p:spPr>
        <p:txBody>
          <a:bodyPr>
            <a:normAutofit fontScale="90000"/>
          </a:bodyPr>
          <a:lstStyle/>
          <a:p>
            <a:r>
              <a:rPr lang="fr-FR" dirty="0"/>
              <a:t>En bref, l'enregistrement des cours augmente considérablement l'accessibilité pour tous les étudiant·e·s, en répondant à une variété de besoins spécifiques.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691FF8-B435-3AF2-0336-06FC19BF4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490952"/>
            <a:ext cx="11079480" cy="368601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/>
              <a:t>Flexibilité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Soutien pour les besoins particuliers divers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Amélioration de l’accessibilité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Visualisation améliorée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Supports complémentaires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3C478B-39D1-007A-4BE6-8B042761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503EB-3F13-B74B-8D8C-3D7E75E66F36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ole" panose="020B050002020000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ole" panose="020B0500020200000003" pitchFamily="34" charset="0"/>
              <a:ea typeface="+mn-ea"/>
              <a:cs typeface="+mn-cs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348E84F-F1F5-5752-C021-A3743F6DBF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320" y="6176964"/>
            <a:ext cx="11440160" cy="620712"/>
          </a:xfrm>
        </p:spPr>
        <p:txBody>
          <a:bodyPr/>
          <a:lstStyle/>
          <a:p>
            <a:r>
              <a:rPr lang="fr-FR" dirty="0"/>
              <a:t>Source : </a:t>
            </a:r>
            <a:r>
              <a:rPr lang="fr-FR" dirty="0">
                <a:hlinkClick r:id="rId3"/>
              </a:rPr>
              <a:t>https://www.ed.ac.uk/information-services/learning-technology/media-hopper-replay/accessibility-and-lecture-recording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0046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54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A2B90F-8354-564F-A18D-3A53D3F4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49" y="1032946"/>
            <a:ext cx="6405126" cy="4180738"/>
          </a:xfrm>
        </p:spPr>
        <p:txBody>
          <a:bodyPr>
            <a:normAutofit/>
          </a:bodyPr>
          <a:lstStyle/>
          <a:p>
            <a:pPr marL="457200" lvl="1"/>
            <a:r>
              <a:rPr lang="fr-FR" sz="4800" dirty="0">
                <a:solidFill>
                  <a:schemeClr val="bg1"/>
                </a:solidFill>
              </a:rPr>
              <a:t>Exploiter les options d'accessibilité (Microsoft Office)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9BE9477-9CD6-19A5-331D-DC8CD9C525E2}"/>
              </a:ext>
            </a:extLst>
          </p:cNvPr>
          <p:cNvSpPr txBox="1"/>
          <p:nvPr/>
        </p:nvSpPr>
        <p:spPr>
          <a:xfrm rot="16200000">
            <a:off x="10661709" y="5180685"/>
            <a:ext cx="269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Human_Thenounproject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 descr="Une image contenant croquis, clipart&#10;&#10;Description générée automatiquement">
            <a:extLst>
              <a:ext uri="{FF2B5EF4-FFF2-40B4-BE49-F238E27FC236}">
                <a16:creationId xmlns:a16="http://schemas.microsoft.com/office/drawing/2014/main" id="{5E7E3585-33CA-80D9-5287-9DC4D9257E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599" y="1830404"/>
            <a:ext cx="3382211" cy="313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60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8033A-A435-5C73-6DFF-2231175C0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?</a:t>
            </a:r>
          </a:p>
        </p:txBody>
      </p:sp>
      <p:pic>
        <p:nvPicPr>
          <p:cNvPr id="6" name="Média en ligne 5" descr="Making documents accessible | Microsoft 365">
            <a:hlinkClick r:id="" action="ppaction://media"/>
            <a:extLst>
              <a:ext uri="{FF2B5EF4-FFF2-40B4-BE49-F238E27FC236}">
                <a16:creationId xmlns:a16="http://schemas.microsoft.com/office/drawing/2014/main" id="{EEEEABB5-8350-B9C5-C854-011F7271AB6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78000" y="1616075"/>
            <a:ext cx="8072438" cy="456088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DED775-DF4F-96BF-D5D9-BEE49B8B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3EB-3F13-B74B-8D8C-3D7E75E66F36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4AE04B7-B545-3DC9-427D-4BA8D580A3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70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611C67-EEEA-B8FA-18F5-E48651B82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Vérifier l’accessibilité des documents numériques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DB4E3E-1836-9586-21F9-860331D6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503EB-3F13-B74B-8D8C-3D7E75E66F36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ole" panose="020B050002020000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ole" panose="020B0500020200000003" pitchFamily="34" charset="0"/>
              <a:ea typeface="+mn-ea"/>
              <a:cs typeface="+mn-cs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2A7A0D1-8147-41FC-4243-6B4F87711B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6258910"/>
            <a:ext cx="11714480" cy="538765"/>
          </a:xfrm>
        </p:spPr>
        <p:txBody>
          <a:bodyPr/>
          <a:lstStyle/>
          <a:p>
            <a:pPr algn="l"/>
            <a:r>
              <a:rPr lang="fr-FR" dirty="0"/>
              <a:t>Source : </a:t>
            </a:r>
            <a:r>
              <a:rPr lang="fr-FR" dirty="0">
                <a:hlinkClick r:id="rId2"/>
              </a:rPr>
              <a:t>https://www.profweb.ca/publications/dossiers/des-outils-numeriques-pour-soutenir-une-approche-pedagogique-inclusive#section-3</a:t>
            </a:r>
            <a:r>
              <a:rPr lang="fr-FR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A32569-D77F-E076-9CEC-D24C5DC2EE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2769" y="1724819"/>
            <a:ext cx="79629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73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714EFA-1082-9BCE-80C1-C1F683EB1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Marche à suivre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0C61EE-E63D-DA79-2896-0DB47BEF9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615440"/>
            <a:ext cx="4408039" cy="456152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fr-CH" dirty="0">
                <a:effectLst/>
              </a:rPr>
              <a:t>Sélectionnez l'onglet « Fichier 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H" dirty="0">
                <a:effectLst/>
              </a:rPr>
              <a:t>Cliquez sur « Vérifier l'absence de problèmes 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H" dirty="0">
                <a:effectLst/>
              </a:rPr>
              <a:t>Dans le menu déroulant, choisissez « Vérifier l'accessibilité ».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CECC05-562C-1A60-3979-9C7B60FAC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503EB-3F13-B74B-8D8C-3D7E75E66F36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ole" panose="020B050002020000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ole" panose="020B0500020200000003" pitchFamily="34" charset="0"/>
              <a:ea typeface="+mn-ea"/>
              <a:cs typeface="+mn-cs"/>
            </a:endParaRPr>
          </a:p>
        </p:txBody>
      </p:sp>
      <p:pic>
        <p:nvPicPr>
          <p:cNvPr id="7" name="Espace réservé du contenu 6" descr="Une image contenant texte, logiciel, Site web, ordinateur&#10;&#10;Description générée automatiquement">
            <a:extLst>
              <a:ext uri="{FF2B5EF4-FFF2-40B4-BE49-F238E27FC236}">
                <a16:creationId xmlns:a16="http://schemas.microsoft.com/office/drawing/2014/main" id="{7AB40013-EC6A-99BB-5F22-69C13EC2539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363" y="1343818"/>
            <a:ext cx="7249179" cy="4593897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D5746D-C93F-93D7-7D4D-E4BD3630E93B}"/>
              </a:ext>
            </a:extLst>
          </p:cNvPr>
          <p:cNvSpPr/>
          <p:nvPr/>
        </p:nvSpPr>
        <p:spPr>
          <a:xfrm flipH="1">
            <a:off x="5526466" y="1486344"/>
            <a:ext cx="504497" cy="5286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941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160B02-153A-EE78-9B87-803157C4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Utiliser la fonction du lecteur immersif dans Office 365 pour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B532FA-4774-3F1E-C01C-32D7488F4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Ajuster la vitesse de lecture, la grosseur des caractères et l'espacement des interlignes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Identifier des mots appartenant à certaines catégories grammaticales, de détacher les syllabes et de mettre le focus sur un nombre restreint de lignes (en obscurcissant les lignes précédentes et suivantes)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Utiliser la fonction intégrée de </a:t>
            </a:r>
            <a:r>
              <a:rPr lang="fr-CH" b="1" dirty="0"/>
              <a:t>traduction automatique</a:t>
            </a:r>
            <a:r>
              <a:rPr lang="fr-CH" dirty="0"/>
              <a:t> du texte entier ou de cliquer sur certains mots pour </a:t>
            </a:r>
            <a:r>
              <a:rPr lang="fr-CH" b="1" dirty="0"/>
              <a:t>lire sa traduction</a:t>
            </a:r>
            <a:r>
              <a:rPr lang="fr-CH" dirty="0"/>
              <a:t> et </a:t>
            </a:r>
            <a:r>
              <a:rPr lang="fr-CH" b="1" dirty="0"/>
              <a:t>entendre sa prononciation</a:t>
            </a:r>
            <a:r>
              <a:rPr lang="fr-CH" dirty="0"/>
              <a:t> dans une autre langue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687822-840E-0AD8-A10E-736612C44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503EB-3F13-B74B-8D8C-3D7E75E66F36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ole" panose="020B050002020000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ole" panose="020B0500020200000003" pitchFamily="34" charset="0"/>
              <a:ea typeface="+mn-ea"/>
              <a:cs typeface="+mn-cs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C35DAE9-87BC-A4E1-C368-3FF00698C5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129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3F0AE3-8E4D-F665-2F69-C2B96599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le mobiliser ?</a:t>
            </a:r>
          </a:p>
        </p:txBody>
      </p:sp>
      <p:pic>
        <p:nvPicPr>
          <p:cNvPr id="7" name="Espace réservé du contenu 6" descr="Une image contenant capture d’écran, Logiciel multimédia, Appareils électroniques&#10;&#10;Description générée automatiquement">
            <a:extLst>
              <a:ext uri="{FF2B5EF4-FFF2-40B4-BE49-F238E27FC236}">
                <a16:creationId xmlns:a16="http://schemas.microsoft.com/office/drawing/2014/main" id="{E0011772-3E31-2B7F-D200-AF67D705F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1577365"/>
            <a:ext cx="11079162" cy="1540546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D0B3D0-FC44-486E-FC80-1562557A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503EB-3F13-B74B-8D8C-3D7E75E66F36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ole" panose="020B050002020000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ole" panose="020B0500020200000003" pitchFamily="34" charset="0"/>
              <a:ea typeface="+mn-ea"/>
              <a:cs typeface="+mn-cs"/>
            </a:endParaRPr>
          </a:p>
        </p:txBody>
      </p:sp>
      <p:pic>
        <p:nvPicPr>
          <p:cNvPr id="10" name="Espace réservé du contenu 9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6910366E-4C8C-2E33-6995-1F6F2D49868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472153"/>
            <a:ext cx="8570135" cy="2545221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3D4882-1CA3-5DD3-DD80-CD067FDF4E05}"/>
              </a:ext>
            </a:extLst>
          </p:cNvPr>
          <p:cNvSpPr/>
          <p:nvPr/>
        </p:nvSpPr>
        <p:spPr>
          <a:xfrm>
            <a:off x="2046535" y="1815359"/>
            <a:ext cx="460182" cy="6440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F3D28E-DF7A-DED2-3A40-618D8026F180}"/>
              </a:ext>
            </a:extLst>
          </p:cNvPr>
          <p:cNvSpPr/>
          <p:nvPr/>
        </p:nvSpPr>
        <p:spPr>
          <a:xfrm>
            <a:off x="359538" y="3701966"/>
            <a:ext cx="2777799" cy="6440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019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DC2EB7-AFB9-BA1D-B356-AF199629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vous de tester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E372E0-3EEA-E7D8-7136-0C066D273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Ouvrez un document </a:t>
            </a:r>
            <a:r>
              <a:rPr lang="fr-FR" dirty="0" err="1"/>
              <a:t>word</a:t>
            </a:r>
            <a:r>
              <a:rPr lang="fr-FR" dirty="0"/>
              <a:t> en votre possession</a:t>
            </a:r>
          </a:p>
          <a:p>
            <a:r>
              <a:rPr lang="fr-FR" dirty="0"/>
              <a:t>Vérifiez son accessibilité</a:t>
            </a:r>
          </a:p>
          <a:p>
            <a:r>
              <a:rPr lang="fr-FR" dirty="0"/>
              <a:t>Activez le lecteur immersif et explorez les possibilités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DC6934-0181-6F26-BC8A-523CE47F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503EB-3F13-B74B-8D8C-3D7E75E66F36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ole" panose="020B050002020000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ole" panose="020B0500020200000003" pitchFamily="34" charset="0"/>
              <a:ea typeface="+mn-ea"/>
              <a:cs typeface="+mn-cs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A0A8723-9325-F3B8-6E40-A1F49A1159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1849E0-7545-DF0C-5074-9750F08C7A50}"/>
              </a:ext>
            </a:extLst>
          </p:cNvPr>
          <p:cNvSpPr txBox="1"/>
          <p:nvPr/>
        </p:nvSpPr>
        <p:spPr>
          <a:xfrm>
            <a:off x="544285" y="4042231"/>
            <a:ext cx="110794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Ressource : </a:t>
            </a:r>
            <a:br>
              <a:rPr lang="fr-FR" dirty="0"/>
            </a:br>
            <a:r>
              <a:rPr lang="fr-FR" dirty="0">
                <a:hlinkClick r:id="rId2"/>
              </a:rPr>
              <a:t>https://support.microsoft.com/fr-fr/office/rendre-vos-documents-word-accessibles-aux-personnes-atteintes-d-un-handicap-d9bf3683-87ac-47ea-b91a-78dcacb3c66d#bkmk_best_practices_win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177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A2B90F-8354-564F-A18D-3A53D3F4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48" y="1032946"/>
            <a:ext cx="6700513" cy="4180738"/>
          </a:xfrm>
        </p:spPr>
        <p:txBody>
          <a:bodyPr>
            <a:normAutofit/>
          </a:bodyPr>
          <a:lstStyle/>
          <a:p>
            <a:pPr marL="457200" lvl="1"/>
            <a:r>
              <a:rPr lang="fr-FR" sz="4300" dirty="0">
                <a:solidFill>
                  <a:schemeClr val="bg1"/>
                </a:solidFill>
              </a:rPr>
              <a:t>Les règles W3C</a:t>
            </a:r>
          </a:p>
        </p:txBody>
      </p:sp>
      <p:pic>
        <p:nvPicPr>
          <p:cNvPr id="4" name="Graphique 3" descr="Sous-titres contour">
            <a:extLst>
              <a:ext uri="{FF2B5EF4-FFF2-40B4-BE49-F238E27FC236}">
                <a16:creationId xmlns:a16="http://schemas.microsoft.com/office/drawing/2014/main" id="{9C6D2033-E475-81ED-E928-E1619DB31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1380" y="1576204"/>
            <a:ext cx="3746838" cy="37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6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CE6965-9595-F6A0-B3C6-71DE0B88E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8255"/>
            <a:ext cx="11440161" cy="1325563"/>
          </a:xfrm>
        </p:spPr>
        <p:txBody>
          <a:bodyPr/>
          <a:lstStyle/>
          <a:p>
            <a:r>
              <a:rPr lang="fr-FR" dirty="0"/>
              <a:t>Attribuez la bonne licence à vos documents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5213C0-8874-7038-E534-1FFA6DAF5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https://libguides.graduateinstitute.ch/droit-dauteur/creative-commons#s-lg-box-wrapper-17050977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1A8CE4-CC3F-4EFE-3BC5-F9FC1727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3EB-3F13-B74B-8D8C-3D7E75E66F36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CC984B0-5690-C3BA-475E-2ED6FCF202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724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A2B90F-8354-564F-A18D-3A53D3F4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49" y="1032946"/>
            <a:ext cx="6405126" cy="4180738"/>
          </a:xfrm>
        </p:spPr>
        <p:txBody>
          <a:bodyPr>
            <a:normAutofit/>
          </a:bodyPr>
          <a:lstStyle/>
          <a:p>
            <a:pPr marL="457200" lvl="1"/>
            <a:r>
              <a:rPr lang="fr-FR" sz="4800" dirty="0">
                <a:solidFill>
                  <a:schemeClr val="bg1"/>
                </a:solidFill>
              </a:rPr>
              <a:t>Exploiter les options d'accessibilité (Moodle)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9BE9477-9CD6-19A5-331D-DC8CD9C525E2}"/>
              </a:ext>
            </a:extLst>
          </p:cNvPr>
          <p:cNvSpPr txBox="1"/>
          <p:nvPr/>
        </p:nvSpPr>
        <p:spPr>
          <a:xfrm rot="16200000">
            <a:off x="10661709" y="5180685"/>
            <a:ext cx="269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Human_Thenounproject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 descr="Une image contenant croquis, clipart&#10;&#10;Description générée automatiquement">
            <a:extLst>
              <a:ext uri="{FF2B5EF4-FFF2-40B4-BE49-F238E27FC236}">
                <a16:creationId xmlns:a16="http://schemas.microsoft.com/office/drawing/2014/main" id="{5E7E3585-33CA-80D9-5287-9DC4D9257E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599" y="1830404"/>
            <a:ext cx="3382211" cy="313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63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DC2EB7-AFB9-BA1D-B356-AF199629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Contrôle d’accessibilité sur une page ou une étiquette, un forum et autre à partir de l’éditeur de texte</a:t>
            </a:r>
          </a:p>
        </p:txBody>
      </p:sp>
      <p:pic>
        <p:nvPicPr>
          <p:cNvPr id="7" name="Espace réservé du contenu 6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24493C7F-8DBF-9AA0-F2A4-6DA78082A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52" y="2053828"/>
            <a:ext cx="10911215" cy="4560888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DC6934-0181-6F26-BC8A-523CE47F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503EB-3F13-B74B-8D8C-3D7E75E66F36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ole" panose="020B050002020000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ole" panose="020B0500020200000003" pitchFamily="34" charset="0"/>
              <a:ea typeface="+mn-ea"/>
              <a:cs typeface="+mn-cs"/>
            </a:endParaRPr>
          </a:p>
        </p:txBody>
      </p:sp>
      <p:pic>
        <p:nvPicPr>
          <p:cNvPr id="10" name="Espace réservé du contenu 9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BA39BCE3-6FB4-B919-4FF5-C9852F72D0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111" y="4141123"/>
            <a:ext cx="5037892" cy="2608072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92CB0C-6AE6-7D00-5754-4916C7D44513}"/>
              </a:ext>
            </a:extLst>
          </p:cNvPr>
          <p:cNvSpPr/>
          <p:nvPr/>
        </p:nvSpPr>
        <p:spPr>
          <a:xfrm>
            <a:off x="6776190" y="2713992"/>
            <a:ext cx="444417" cy="4864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D920A3-E79C-BF4E-5D0E-FA86E6CD2C15}"/>
              </a:ext>
            </a:extLst>
          </p:cNvPr>
          <p:cNvSpPr/>
          <p:nvPr/>
        </p:nvSpPr>
        <p:spPr>
          <a:xfrm>
            <a:off x="840714" y="4313817"/>
            <a:ext cx="2431228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Résultat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0CDAD44-533A-9057-741E-1D1D14081446}"/>
              </a:ext>
            </a:extLst>
          </p:cNvPr>
          <p:cNvCxnSpPr/>
          <p:nvPr/>
        </p:nvCxnSpPr>
        <p:spPr>
          <a:xfrm>
            <a:off x="3271942" y="4765638"/>
            <a:ext cx="1215614" cy="3872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981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8AC6BC-5844-C7D3-2C8C-EB215B22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accessibilité</a:t>
            </a:r>
          </a:p>
        </p:txBody>
      </p:sp>
      <p:pic>
        <p:nvPicPr>
          <p:cNvPr id="7" name="Espace réservé du contenu 6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FE8042A1-164B-14A2-DDA5-B9B000B7F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447" y="1616075"/>
            <a:ext cx="8823544" cy="4560888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0DB2E7-436C-46A5-6D42-6C17D31C6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503EB-3F13-B74B-8D8C-3D7E75E66F36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ole" panose="020B050002020000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ole" panose="020B0500020200000003" pitchFamily="34" charset="0"/>
              <a:ea typeface="+mn-ea"/>
              <a:cs typeface="+mn-cs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0C190D4-7054-EB6B-03AC-08F2381E53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6B43EA-E6DE-DDEB-A074-A194E839E7E2}"/>
              </a:ext>
            </a:extLst>
          </p:cNvPr>
          <p:cNvSpPr/>
          <p:nvPr/>
        </p:nvSpPr>
        <p:spPr>
          <a:xfrm>
            <a:off x="5400339" y="2086984"/>
            <a:ext cx="2431228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Cliquer ici pour envoyer une demande d’analyse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D528A1D-3990-6E0F-1F01-07B2B0CCB663}"/>
              </a:ext>
            </a:extLst>
          </p:cNvPr>
          <p:cNvCxnSpPr/>
          <p:nvPr/>
        </p:nvCxnSpPr>
        <p:spPr>
          <a:xfrm>
            <a:off x="7831567" y="2538805"/>
            <a:ext cx="1215614" cy="3872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288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8AC6BC-5844-C7D3-2C8C-EB215B22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accessibilité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0DB2E7-436C-46A5-6D42-6C17D31C6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503EB-3F13-B74B-8D8C-3D7E75E66F36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ole" panose="020B050002020000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ole" panose="020B0500020200000003" pitchFamily="34" charset="0"/>
              <a:ea typeface="+mn-ea"/>
              <a:cs typeface="+mn-cs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0C190D4-7054-EB6B-03AC-08F2381E53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F0BA77BE-715D-6BAF-F1CF-342EA2C99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0661" y="1544404"/>
            <a:ext cx="4572000" cy="43815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99DEA4-AD71-7852-AA1F-641CEA61C796}"/>
              </a:ext>
            </a:extLst>
          </p:cNvPr>
          <p:cNvSpPr/>
          <p:nvPr/>
        </p:nvSpPr>
        <p:spPr>
          <a:xfrm>
            <a:off x="1947134" y="2420470"/>
            <a:ext cx="2431228" cy="11779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rapport est disponible quelques minutes plus tard au même endroit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5DECF68-E0F0-6B3A-13E9-0BA9E090F5FB}"/>
              </a:ext>
            </a:extLst>
          </p:cNvPr>
          <p:cNvCxnSpPr/>
          <p:nvPr/>
        </p:nvCxnSpPr>
        <p:spPr>
          <a:xfrm>
            <a:off x="4378362" y="2872292"/>
            <a:ext cx="1215614" cy="3872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A662639-F0A1-566D-D0F5-52518ADC9578}"/>
              </a:ext>
            </a:extLst>
          </p:cNvPr>
          <p:cNvSpPr/>
          <p:nvPr/>
        </p:nvSpPr>
        <p:spPr>
          <a:xfrm>
            <a:off x="3829433" y="5126907"/>
            <a:ext cx="2431228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Vue détaillée disponible en cliquant ici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5DF12B7-9F5B-2D56-AEB9-58C42E561DDC}"/>
              </a:ext>
            </a:extLst>
          </p:cNvPr>
          <p:cNvCxnSpPr>
            <a:cxnSpLocks/>
          </p:cNvCxnSpPr>
          <p:nvPr/>
        </p:nvCxnSpPr>
        <p:spPr>
          <a:xfrm>
            <a:off x="6260661" y="5578728"/>
            <a:ext cx="177530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631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386B0D-82A6-A7DF-8B51-AFB357B6A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bon côté des outils IA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12509D-2362-3158-1BA8-0CF79F86F5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438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93AFF-463C-DFDF-9009-5A10DACDA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07A3F2-7478-BB62-BE9F-5EA3C1765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0591D9-A609-F833-ABEE-A0C9F5FC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3EB-3F13-B74B-8D8C-3D7E75E66F36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502D30B-5717-2F72-EDD2-A3227EDC5D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962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859089-05F3-F17A-CE10-AA0E2C150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compagnon GPT pour vous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8C14DF-B9C4-C52D-9142-ABFBC4FCA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266"/>
            <a:ext cx="10515600" cy="804841"/>
          </a:xfrm>
        </p:spPr>
        <p:txBody>
          <a:bodyPr/>
          <a:lstStyle/>
          <a:p>
            <a:r>
              <a:rPr lang="fr-FR" dirty="0">
                <a:hlinkClick r:id="rId2"/>
              </a:rPr>
              <a:t>https://chatgpt.com/g/g-MZAyVJdQ9-compagnon-accessibilite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pic>
        <p:nvPicPr>
          <p:cNvPr id="5" name="Image 4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6E1A1717-F8FC-509B-293A-925DA9416A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42" y="1978304"/>
            <a:ext cx="5911160" cy="3733800"/>
          </a:xfrm>
          <a:prstGeom prst="rect">
            <a:avLst/>
          </a:prstGeom>
        </p:spPr>
      </p:pic>
      <p:pic>
        <p:nvPicPr>
          <p:cNvPr id="9" name="Image 8" descr="Une image contenant motif, carré, Symétrie, art&#10;&#10;Description générée automatiquement">
            <a:extLst>
              <a:ext uri="{FF2B5EF4-FFF2-40B4-BE49-F238E27FC236}">
                <a16:creationId xmlns:a16="http://schemas.microsoft.com/office/drawing/2014/main" id="{9055B775-8374-CC91-C085-933D688A7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814" y="1978304"/>
            <a:ext cx="4064000" cy="4064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D736D35-950C-60C5-F225-435C76F58BC2}"/>
              </a:ext>
            </a:extLst>
          </p:cNvPr>
          <p:cNvSpPr txBox="1"/>
          <p:nvPr/>
        </p:nvSpPr>
        <p:spPr>
          <a:xfrm>
            <a:off x="7458529" y="6143781"/>
            <a:ext cx="3973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hlinkClick r:id="rId5"/>
              </a:rPr>
              <a:t>https://tinyurl.com/guidecua</a:t>
            </a:r>
            <a:r>
              <a:rPr lang="fr-FR" sz="2400" dirty="0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0D17FD-3741-4C00-CAC3-A18AF79ADE16}"/>
              </a:ext>
            </a:extLst>
          </p:cNvPr>
          <p:cNvSpPr txBox="1"/>
          <p:nvPr/>
        </p:nvSpPr>
        <p:spPr>
          <a:xfrm>
            <a:off x="1022742" y="5900057"/>
            <a:ext cx="5911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Demande une inscription à </a:t>
            </a:r>
            <a:r>
              <a:rPr lang="fr-FR" b="1" dirty="0" err="1">
                <a:solidFill>
                  <a:srgbClr val="FF0000"/>
                </a:solidFill>
              </a:rPr>
              <a:t>ChatGPT</a:t>
            </a:r>
            <a:endParaRPr lang="fr-FR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Ne communiquez pas de données sensibles et personnelles</a:t>
            </a:r>
          </a:p>
        </p:txBody>
      </p:sp>
    </p:spTree>
    <p:extLst>
      <p:ext uri="{BB962C8B-B14F-4D97-AF65-F5344CB8AC3E}">
        <p14:creationId xmlns:p14="http://schemas.microsoft.com/office/powerpoint/2010/main" val="1552485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51A539-1176-6E2F-2AD4-749623AB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Vue détaillée</a:t>
            </a:r>
          </a:p>
        </p:txBody>
      </p:sp>
      <p:pic>
        <p:nvPicPr>
          <p:cNvPr id="7" name="Espace réservé du contenu 6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247553CB-21B2-B88C-2035-BB041AC3E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710" y="1616075"/>
            <a:ext cx="9277017" cy="4560888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EDF1E7-653D-7CE7-8686-CCE70DB6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503EB-3F13-B74B-8D8C-3D7E75E66F36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ole" panose="020B050002020000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ole" panose="020B0500020200000003" pitchFamily="34" charset="0"/>
              <a:ea typeface="+mn-ea"/>
              <a:cs typeface="+mn-cs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7003F62-E9E6-5B42-7ABE-55F5F12B8F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452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3D8244-D458-5D46-8F89-DC6B84E6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Ressources à disposition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E51366-9C2D-A944-9FC8-9E34CA613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Guide </a:t>
            </a:r>
            <a:r>
              <a:rPr lang="fr-FR" dirty="0" err="1"/>
              <a:t>Profweb</a:t>
            </a:r>
            <a:r>
              <a:rPr lang="fr-FR" dirty="0"/>
              <a:t> : </a:t>
            </a:r>
            <a:r>
              <a:rPr lang="fr-FR" dirty="0">
                <a:hlinkClick r:id="rId3"/>
              </a:rPr>
              <a:t>https://www.profweb.ca/publications/dossiers/des-outils-numeriques-pour-soutenir-une-approche-pedagogique-inclusive</a:t>
            </a:r>
            <a:endParaRPr lang="fr-FR" dirty="0"/>
          </a:p>
          <a:p>
            <a:r>
              <a:rPr lang="fr-FR" dirty="0"/>
              <a:t>Moodle et accessibilité : </a:t>
            </a:r>
            <a:r>
              <a:rPr lang="fr-FR" dirty="0">
                <a:hlinkClick r:id="rId4"/>
              </a:rPr>
              <a:t>https://docs.moodle.org/4x/fr/Accessibilité</a:t>
            </a:r>
            <a:r>
              <a:rPr lang="fr-FR" dirty="0"/>
              <a:t> </a:t>
            </a:r>
          </a:p>
          <a:p>
            <a:pPr fontAlgn="base"/>
            <a:r>
              <a:rPr lang="fr-FR" dirty="0"/>
              <a:t>Introduction to web accessibilité (W3) : </a:t>
            </a:r>
            <a:r>
              <a:rPr lang="fr-FR" dirty="0">
                <a:hlinkClick r:id="rId5"/>
              </a:rPr>
              <a:t>https://www.w3.org/WAI/fundamentals/accessibility-intro/</a:t>
            </a:r>
            <a:r>
              <a:rPr lang="fr-FR" dirty="0"/>
              <a:t> </a:t>
            </a:r>
          </a:p>
          <a:p>
            <a:pPr fontAlgn="base"/>
            <a:r>
              <a:rPr lang="fr-FR" dirty="0"/>
              <a:t>Organisation DO-IT : </a:t>
            </a:r>
            <a:r>
              <a:rPr lang="fr-FR" dirty="0">
                <a:hlinkClick r:id="rId6"/>
              </a:rPr>
              <a:t>https://www.washington.edu/doit/</a:t>
            </a:r>
            <a:r>
              <a:rPr lang="fr-FR" dirty="0"/>
              <a:t>  </a:t>
            </a:r>
          </a:p>
          <a:p>
            <a:pPr fontAlgn="base"/>
            <a:r>
              <a:rPr lang="fr-FR" dirty="0" err="1"/>
              <a:t>University</a:t>
            </a:r>
            <a:r>
              <a:rPr lang="fr-FR" dirty="0"/>
              <a:t> of Cambridge page : </a:t>
            </a:r>
            <a:r>
              <a:rPr lang="fr-FR" dirty="0">
                <a:hlinkClick r:id="rId7"/>
              </a:rPr>
              <a:t>https://www.cctl.cam.ac.uk/inclusive-teaching</a:t>
            </a:r>
            <a:r>
              <a:rPr lang="fr-FR" dirty="0"/>
              <a:t> + Inclusive Design Toolkit : </a:t>
            </a:r>
            <a:r>
              <a:rPr lang="fr-FR" dirty="0">
                <a:hlinkClick r:id="rId8"/>
              </a:rPr>
              <a:t>http://www.inclusivedesigntoolkit.com</a:t>
            </a:r>
            <a:r>
              <a:rPr lang="fr-FR" dirty="0"/>
              <a:t>  </a:t>
            </a:r>
          </a:p>
          <a:p>
            <a:pPr fontAlgn="base"/>
            <a:r>
              <a:rPr lang="fr-FR" dirty="0"/>
              <a:t>Journal of </a:t>
            </a:r>
            <a:r>
              <a:rPr lang="fr-FR" dirty="0" err="1"/>
              <a:t>Accessibility</a:t>
            </a:r>
            <a:r>
              <a:rPr lang="fr-FR" dirty="0"/>
              <a:t> and Design for All : </a:t>
            </a:r>
            <a:r>
              <a:rPr lang="fr-FR" dirty="0">
                <a:hlinkClick r:id="rId9"/>
              </a:rPr>
              <a:t>http://www.jacces.org/index.php/jacces/index</a:t>
            </a:r>
            <a:r>
              <a:rPr lang="fr-FR" dirty="0"/>
              <a:t>  </a:t>
            </a:r>
          </a:p>
          <a:p>
            <a:pPr fontAlgn="base"/>
            <a:r>
              <a:rPr lang="fr-FR" dirty="0"/>
              <a:t>Ressources CSE :  </a:t>
            </a:r>
          </a:p>
          <a:p>
            <a:pPr lvl="1" fontAlgn="base"/>
            <a:r>
              <a:rPr lang="fr-FR" dirty="0"/>
              <a:t>Corpus pédagogique "Pédagogie Inclusive" : </a:t>
            </a:r>
            <a:r>
              <a:rPr lang="fr-FR" dirty="0">
                <a:hlinkClick r:id="rId10"/>
              </a:rPr>
              <a:t>Corpus pédagogique : Pédagogie inclusive</a:t>
            </a:r>
            <a:r>
              <a:rPr lang="fr-FR" dirty="0"/>
              <a:t> </a:t>
            </a:r>
          </a:p>
          <a:p>
            <a:pPr lvl="1" fontAlgn="base"/>
            <a:r>
              <a:rPr lang="fr-FR" dirty="0"/>
              <a:t>Corpus pédagogique "Application des principes de la CUA" : </a:t>
            </a:r>
            <a:r>
              <a:rPr lang="fr-FR" dirty="0">
                <a:hlinkClick r:id="rId11"/>
              </a:rPr>
              <a:t>Application des principes de la CUA</a:t>
            </a:r>
            <a:r>
              <a:rPr lang="fr-FR" dirty="0"/>
              <a:t>  </a:t>
            </a:r>
          </a:p>
          <a:p>
            <a:pPr lvl="1" fontAlgn="base"/>
            <a:r>
              <a:rPr lang="fr-FR" dirty="0" err="1"/>
              <a:t>TendEns</a:t>
            </a:r>
            <a:r>
              <a:rPr lang="fr-FR" dirty="0"/>
              <a:t> : https://</a:t>
            </a:r>
            <a:r>
              <a:rPr lang="fr-FR" dirty="0" err="1"/>
              <a:t>enseigner.unil.ch</a:t>
            </a:r>
            <a:r>
              <a:rPr lang="fr-FR" dirty="0"/>
              <a:t>/ressources/enseigner/rendre-lenseignement-superieur-plus-inclusif-par-la-formation-des-enseignants/ </a:t>
            </a:r>
          </a:p>
          <a:p>
            <a:pPr fontAlgn="base"/>
            <a:r>
              <a:rPr lang="fr-FR" dirty="0"/>
              <a:t>Accessibilité sur </a:t>
            </a:r>
            <a:r>
              <a:rPr lang="fr-FR" dirty="0" err="1"/>
              <a:t>Iphone</a:t>
            </a:r>
            <a:r>
              <a:rPr lang="fr-FR" dirty="0"/>
              <a:t> : </a:t>
            </a:r>
            <a:r>
              <a:rPr lang="fr-FR" dirty="0">
                <a:hlinkClick r:id="rId12"/>
              </a:rPr>
              <a:t>https://support.apple.com/fr-ch/guide/iphone/iph3e2e4367/ios</a:t>
            </a:r>
            <a:endParaRPr lang="fr-FR" dirty="0"/>
          </a:p>
          <a:p>
            <a:pPr fontAlgn="base"/>
            <a:r>
              <a:rPr lang="fr-FR" dirty="0"/>
              <a:t>Accessibilité outils </a:t>
            </a:r>
            <a:r>
              <a:rPr lang="fr-FR" dirty="0" err="1"/>
              <a:t>microsoft</a:t>
            </a:r>
            <a:r>
              <a:rPr lang="fr-FR" dirty="0"/>
              <a:t> : </a:t>
            </a:r>
            <a:r>
              <a:rPr lang="fr-FR" dirty="0">
                <a:hlinkClick r:id="rId13"/>
              </a:rPr>
              <a:t>https://www.microsoft.com/en-us/accessibility/accessible-technology-products</a:t>
            </a:r>
            <a:r>
              <a:rPr lang="fr-FR" dirty="0"/>
              <a:t> </a:t>
            </a:r>
          </a:p>
          <a:p>
            <a:pPr fontAlgn="base"/>
            <a:endParaRPr lang="fr-FR" dirty="0"/>
          </a:p>
          <a:p>
            <a:pPr marL="0" indent="0" fontAlgn="base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58F5BD-895F-5243-9DD8-377B7130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503EB-3F13-B74B-8D8C-3D7E75E66F36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ole" panose="020B050002020000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ole" panose="020B0500020200000003" pitchFamily="34" charset="0"/>
              <a:ea typeface="+mn-ea"/>
              <a:cs typeface="+mn-cs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3840388-ABA7-3633-1ECF-67839904DBA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78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3D8244-D458-5D46-8F89-DC6B84E6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Principes fondamentaux des Web Content </a:t>
            </a:r>
            <a:r>
              <a:rPr lang="fr-FR" dirty="0" err="1"/>
              <a:t>Accessibilty</a:t>
            </a:r>
            <a:r>
              <a:rPr lang="fr-FR" dirty="0"/>
              <a:t> Guidelines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E51366-9C2D-A944-9FC8-9E34CA613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870631"/>
            <a:ext cx="11079480" cy="4561523"/>
          </a:xfrm>
        </p:spPr>
        <p:txBody>
          <a:bodyPr>
            <a:noAutofit/>
          </a:bodyPr>
          <a:lstStyle/>
          <a:p>
            <a:pPr lvl="1"/>
            <a:r>
              <a:rPr lang="fr-CH" b="1" dirty="0"/>
              <a:t>Perceptible</a:t>
            </a:r>
            <a:r>
              <a:rPr lang="fr-CH" dirty="0"/>
              <a:t> : Cela inclut la possibilité pour les </a:t>
            </a:r>
            <a:r>
              <a:rPr lang="fr-CH" dirty="0" err="1"/>
              <a:t>utilisat·rice·eur·s</a:t>
            </a:r>
            <a:r>
              <a:rPr lang="fr-CH" dirty="0"/>
              <a:t> de percevoir le contenu indépendamment de leurs capacités. Par exemple, les images doivent avoir des textes alternatifs pour les malvoyants.</a:t>
            </a:r>
          </a:p>
          <a:p>
            <a:pPr lvl="1"/>
            <a:r>
              <a:rPr lang="fr-CH" b="1" dirty="0"/>
              <a:t>Utilisable</a:t>
            </a:r>
            <a:r>
              <a:rPr lang="fr-CH" dirty="0"/>
              <a:t> : Les </a:t>
            </a:r>
            <a:r>
              <a:rPr lang="fr-CH" dirty="0" err="1"/>
              <a:t>utilisat·rice·eur·s</a:t>
            </a:r>
            <a:r>
              <a:rPr lang="fr-CH" dirty="0"/>
              <a:t> doivent pouvoir interagir et utiliser le contenu. Cela comprend par exemple la navigation au clavier pour celles et ceux qui ne peuvent utiliser une souris.</a:t>
            </a:r>
          </a:p>
          <a:p>
            <a:pPr lvl="1"/>
            <a:r>
              <a:rPr lang="fr-CH" b="1" dirty="0"/>
              <a:t>Compréhensible</a:t>
            </a:r>
            <a:r>
              <a:rPr lang="fr-CH" dirty="0"/>
              <a:t> : L'information et l'utilisation de l'interface </a:t>
            </a:r>
            <a:r>
              <a:rPr lang="fr-CH" dirty="0" err="1"/>
              <a:t>utilisat·rice·eur·s</a:t>
            </a:r>
            <a:r>
              <a:rPr lang="fr-CH" dirty="0"/>
              <a:t> doivent être claires. Cela inclut des instructions claires, un langage simple, etc.</a:t>
            </a:r>
          </a:p>
          <a:p>
            <a:pPr lvl="1"/>
            <a:r>
              <a:rPr lang="fr-CH" b="1" dirty="0"/>
              <a:t>Robuste</a:t>
            </a:r>
            <a:r>
              <a:rPr lang="fr-CH" dirty="0"/>
              <a:t> : Le contenu doit pouvoir être interprété de manière fiable par une variété d' </a:t>
            </a:r>
            <a:r>
              <a:rPr lang="fr-CH" dirty="0" err="1"/>
              <a:t>utilisat·rice·eur·s</a:t>
            </a:r>
            <a:r>
              <a:rPr lang="fr-CH" dirty="0"/>
              <a:t>, y compris les </a:t>
            </a:r>
            <a:r>
              <a:rPr lang="fr-CH" dirty="0" err="1"/>
              <a:t>utilisat·rice·eur·s</a:t>
            </a:r>
            <a:r>
              <a:rPr lang="fr-CH" dirty="0"/>
              <a:t> d'assistances technologiques.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58F5BD-895F-5243-9DD8-377B7130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503EB-3F13-B74B-8D8C-3D7E75E66F36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ole" panose="020B050002020000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ole" panose="020B0500020200000003" pitchFamily="34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58850C-20F9-8CAA-2F2F-04F0B1D76D68}"/>
              </a:ext>
            </a:extLst>
          </p:cNvPr>
          <p:cNvSpPr txBox="1"/>
          <p:nvPr/>
        </p:nvSpPr>
        <p:spPr>
          <a:xfrm>
            <a:off x="1284890" y="6062822"/>
            <a:ext cx="7717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 :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https://www.w3.org/WAI/fundamentals/accessibility-intro/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015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A8DDF-FECF-9CA6-835F-E235EA8D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Web </a:t>
            </a:r>
            <a:r>
              <a:rPr lang="fr-FR" dirty="0" err="1"/>
              <a:t>accessibility</a:t>
            </a:r>
            <a:r>
              <a:rPr lang="fr-FR" dirty="0"/>
              <a:t> ? Une vidéo très pédagogique proposée par W3C</a:t>
            </a:r>
          </a:p>
        </p:txBody>
      </p:sp>
      <p:pic>
        <p:nvPicPr>
          <p:cNvPr id="6" name="Média en ligne 5" descr="Web Accessibility Perspectives - Compilation of 10 Topics/Videos">
            <a:hlinkClick r:id="" action="ppaction://media"/>
            <a:extLst>
              <a:ext uri="{FF2B5EF4-FFF2-40B4-BE49-F238E27FC236}">
                <a16:creationId xmlns:a16="http://schemas.microsoft.com/office/drawing/2014/main" id="{B064A029-25C3-0408-8703-E452C47CC68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78000" y="1616075"/>
            <a:ext cx="8072438" cy="456088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480F93-8569-1220-1B30-1748EF833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503EB-3F13-B74B-8D8C-3D7E75E66F36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ole" panose="020B050002020000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ole" panose="020B0500020200000003" pitchFamily="34" charset="0"/>
              <a:ea typeface="+mn-ea"/>
              <a:cs typeface="+mn-cs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C858DD1-83FB-B946-2DED-ACAFBA5577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Lien : </a:t>
            </a:r>
            <a:r>
              <a:rPr lang="fr-FR" dirty="0">
                <a:hlinkClick r:id="rId4"/>
              </a:rPr>
              <a:t>https://youtu.be/3f31oufqFSM?si=TdV74YWCWYoBtt7B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422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1E291D-BAC5-E748-1AD9-EB251C5F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perception d’un texte pour une personne souffrant d’une forme de dyslexie</a:t>
            </a:r>
          </a:p>
        </p:txBody>
      </p:sp>
      <p:pic>
        <p:nvPicPr>
          <p:cNvPr id="6" name="Média en ligne 5" descr="Visual Dyslexia Explained - how text appears with Scotopic Sensitivity (dyslexia) (full version)">
            <a:hlinkClick r:id="" action="ppaction://media"/>
            <a:extLst>
              <a:ext uri="{FF2B5EF4-FFF2-40B4-BE49-F238E27FC236}">
                <a16:creationId xmlns:a16="http://schemas.microsoft.com/office/drawing/2014/main" id="{86B6ED02-B3AF-3697-674D-8A58F3F8CEB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78000" y="1616075"/>
            <a:ext cx="8072438" cy="456088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E2067B-9083-3251-CAD6-260FCE599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3EB-3F13-B74B-8D8C-3D7E75E66F3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DB6C12B-7569-B514-6565-A38A379B96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386315-B0CF-0B9D-DA8D-64B887E44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simulation plus exhaustive</a:t>
            </a:r>
          </a:p>
        </p:txBody>
      </p:sp>
      <p:pic>
        <p:nvPicPr>
          <p:cNvPr id="6" name="Média en ligne 5" descr="Dyslexia Simulation">
            <a:hlinkClick r:id="" action="ppaction://media"/>
            <a:extLst>
              <a:ext uri="{FF2B5EF4-FFF2-40B4-BE49-F238E27FC236}">
                <a16:creationId xmlns:a16="http://schemas.microsoft.com/office/drawing/2014/main" id="{1AD6C3B0-3676-E404-3262-3F68CDFD9C6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78000" y="1616075"/>
            <a:ext cx="8072438" cy="456088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C5E204-3E39-F566-4B0A-F447313A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3EB-3F13-B74B-8D8C-3D7E75E66F3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36BD6E4-DD04-3F31-E041-B15FD33AD8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39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A8F39B-8A38-32E0-13B3-62A493D2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l’écriture inclusive ?</a:t>
            </a:r>
          </a:p>
        </p:txBody>
      </p:sp>
      <p:pic>
        <p:nvPicPr>
          <p:cNvPr id="6" name="Média en ligne 5" descr="L’écriture inclusive a-t-elle un intérêt ? Quelles preuves ?">
            <a:hlinkClick r:id="" action="ppaction://media"/>
            <a:extLst>
              <a:ext uri="{FF2B5EF4-FFF2-40B4-BE49-F238E27FC236}">
                <a16:creationId xmlns:a16="http://schemas.microsoft.com/office/drawing/2014/main" id="{2AC2DDFD-52E9-B47A-59B2-14AAC72CAB5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78000" y="1616075"/>
            <a:ext cx="8072438" cy="456088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A5E9FB-93C5-F6F1-25D7-C101AEAB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3EB-3F13-B74B-8D8C-3D7E75E66F36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76AB6F2-6833-42C4-8CE2-742BA18B68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72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A2B90F-8354-564F-A18D-3A53D3F4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48" y="1032946"/>
            <a:ext cx="6700513" cy="4180738"/>
          </a:xfrm>
        </p:spPr>
        <p:txBody>
          <a:bodyPr>
            <a:normAutofit/>
          </a:bodyPr>
          <a:lstStyle/>
          <a:p>
            <a:pPr marL="457200" lvl="1"/>
            <a:r>
              <a:rPr lang="fr-FR" sz="4300" dirty="0">
                <a:solidFill>
                  <a:schemeClr val="bg1"/>
                </a:solidFill>
              </a:rPr>
              <a:t>La Conception Universelle de l’Apprentissage</a:t>
            </a:r>
          </a:p>
        </p:txBody>
      </p:sp>
      <p:pic>
        <p:nvPicPr>
          <p:cNvPr id="4" name="Graphique 3" descr="Sous-titres contour">
            <a:extLst>
              <a:ext uri="{FF2B5EF4-FFF2-40B4-BE49-F238E27FC236}">
                <a16:creationId xmlns:a16="http://schemas.microsoft.com/office/drawing/2014/main" id="{9C6D2033-E475-81ED-E928-E1619DB31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1380" y="1576204"/>
            <a:ext cx="3746838" cy="37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699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8EA5D2B7BA2A45B07D517F9E3CE4B9" ma:contentTypeVersion="18" ma:contentTypeDescription="Crée un document." ma:contentTypeScope="" ma:versionID="36e866a5b1c4e7aadcd2f22266cc0c01">
  <xsd:schema xmlns:xsd="http://www.w3.org/2001/XMLSchema" xmlns:xs="http://www.w3.org/2001/XMLSchema" xmlns:p="http://schemas.microsoft.com/office/2006/metadata/properties" xmlns:ns2="ffa2d09e-b643-4683-bb52-6107ecc3d791" xmlns:ns3="06feefce-63aa-46e9-9ef0-d7ec09bf2f30" targetNamespace="http://schemas.microsoft.com/office/2006/metadata/properties" ma:root="true" ma:fieldsID="0d6043a212ad0a5a72d5139f439eed71" ns2:_="" ns3:_="">
    <xsd:import namespace="ffa2d09e-b643-4683-bb52-6107ecc3d791"/>
    <xsd:import namespace="06feefce-63aa-46e9-9ef0-d7ec09bf2f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a2d09e-b643-4683-bb52-6107ecc3d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e5965820-1b97-4994-ad5a-2b1f2cea3f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eefce-63aa-46e9-9ef0-d7ec09bf2f3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5a6ff4a-1e58-4c64-8f66-4f2c0d52b652}" ma:internalName="TaxCatchAll" ma:showField="CatchAllData" ma:web="06feefce-63aa-46e9-9ef0-d7ec09bf2f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B4596F-6222-4433-B81B-F4C2CC075CBF}"/>
</file>

<file path=customXml/itemProps2.xml><?xml version="1.0" encoding="utf-8"?>
<ds:datastoreItem xmlns:ds="http://schemas.openxmlformats.org/officeDocument/2006/customXml" ds:itemID="{3188C973-85B7-4405-A8AF-9ABB7BFC98D6}"/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1194</Words>
  <Application>Microsoft Macintosh PowerPoint</Application>
  <PresentationFormat>Grand écran</PresentationFormat>
  <Paragraphs>137</Paragraphs>
  <Slides>39</Slides>
  <Notes>14</Notes>
  <HiddenSlides>0</HiddenSlides>
  <MMClips>5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49" baseType="lpstr">
      <vt:lpstr>Aptos</vt:lpstr>
      <vt:lpstr>Aptos Display</vt:lpstr>
      <vt:lpstr>Arial</vt:lpstr>
      <vt:lpstr>Calibri</vt:lpstr>
      <vt:lpstr>Frutiger LT Std 55 Roman</vt:lpstr>
      <vt:lpstr>Luciole</vt:lpstr>
      <vt:lpstr>Söhne</vt:lpstr>
      <vt:lpstr>Wingdings</vt:lpstr>
      <vt:lpstr>Thème Office</vt:lpstr>
      <vt:lpstr>1_Thème Office</vt:lpstr>
      <vt:lpstr>QUELLE BOÎTE À OUTILS AU SERVICE DE L’ACCESSIBILITÉ DANS MON ENSEIGNEMENT ? </vt:lpstr>
      <vt:lpstr>Contexte de l’atelier du jour</vt:lpstr>
      <vt:lpstr>Les règles W3C</vt:lpstr>
      <vt:lpstr>Principes fondamentaux des Web Content Accessibilty Guidelines</vt:lpstr>
      <vt:lpstr>Web accessibility ? Une vidéo très pédagogique proposée par W3C</vt:lpstr>
      <vt:lpstr>La perception d’un texte pour une personne souffrant d’une forme de dyslexie</vt:lpstr>
      <vt:lpstr>Une simulation plus exhaustive</vt:lpstr>
      <vt:lpstr>Pourquoi l’écriture inclusive ?</vt:lpstr>
      <vt:lpstr>La Conception Universelle de l’Apprentissage</vt:lpstr>
      <vt:lpstr>Pour commencer</vt:lpstr>
      <vt:lpstr>Présentation PowerPoint</vt:lpstr>
      <vt:lpstr>Présentation PowerPoint</vt:lpstr>
      <vt:lpstr>Quelques outils à portée de tout·e·s</vt:lpstr>
      <vt:lpstr>Les outils de sous-titrage</vt:lpstr>
      <vt:lpstr>Sur MS Power point</vt:lpstr>
      <vt:lpstr>Sur MS Power point</vt:lpstr>
      <vt:lpstr>Sur Zoom</vt:lpstr>
      <vt:lpstr>Sur Zoom</vt:lpstr>
      <vt:lpstr>Sur Teams</vt:lpstr>
      <vt:lpstr>Captation des cours</vt:lpstr>
      <vt:lpstr>En bref, l'enregistrement des cours augmente considérablement l'accessibilité pour tous les étudiant·e·s, en répondant à une variété de besoins spécifiques.</vt:lpstr>
      <vt:lpstr>Présentation PowerPoint</vt:lpstr>
      <vt:lpstr>Exploiter les options d'accessibilité (Microsoft Office)</vt:lpstr>
      <vt:lpstr>Pourquoi ?</vt:lpstr>
      <vt:lpstr>Vérifier l’accessibilité des documents numériques </vt:lpstr>
      <vt:lpstr>Marche à suivre </vt:lpstr>
      <vt:lpstr>Utiliser la fonction du lecteur immersif dans Office 365 pour</vt:lpstr>
      <vt:lpstr>Comment le mobiliser ?</vt:lpstr>
      <vt:lpstr>A vous de tester  </vt:lpstr>
      <vt:lpstr>Attribuez la bonne licence à vos documents !</vt:lpstr>
      <vt:lpstr>Exploiter les options d'accessibilité (Moodle)</vt:lpstr>
      <vt:lpstr>Contrôle d’accessibilité sur une page ou une étiquette, un forum et autre à partir de l’éditeur de texte</vt:lpstr>
      <vt:lpstr>Rapport accessibilité</vt:lpstr>
      <vt:lpstr>Rapport accessibilité</vt:lpstr>
      <vt:lpstr>Le bon côté des outils IA</vt:lpstr>
      <vt:lpstr>Présentation PowerPoint</vt:lpstr>
      <vt:lpstr>Un compagnon GPT pour vous</vt:lpstr>
      <vt:lpstr>Vue détaillée</vt:lpstr>
      <vt:lpstr>Ressources à disposition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Jean-François Van de Poël</dc:creator>
  <cp:lastModifiedBy>Jean-François Van de Poël</cp:lastModifiedBy>
  <cp:revision>2</cp:revision>
  <dcterms:created xsi:type="dcterms:W3CDTF">2024-06-06T05:26:52Z</dcterms:created>
  <dcterms:modified xsi:type="dcterms:W3CDTF">2024-06-06T12:12:16Z</dcterms:modified>
</cp:coreProperties>
</file>